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Proxima Nova"/>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FDF4D8D-8BE4-40D5-A375-DD064E6E0C4E}">
  <a:tblStyle styleId="{CFDF4D8D-8BE4-40D5-A375-DD064E6E0C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roximaNova-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8043e8b2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8043e8b2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8043e8b2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8043e8b2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8043e8b2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8043e8b2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c093e8c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c093e8c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c093e8cd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c093e8cd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c093e8cd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c093e8cd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bf9be1ca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bf9be1ca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8043e8b2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8043e8b2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bf9be1ca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bf9be1ca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8043e8b2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8043e8b2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Total - 52101, roughly 50% on solidarity and 50 % form non solidarity</a:t>
            </a:r>
            <a:endParaRPr>
              <a:solidFill>
                <a:srgbClr val="FF0000"/>
              </a:solidFill>
            </a:endParaRPr>
          </a:p>
          <a:p>
            <a:pPr indent="0" lvl="0" marL="0" rtl="0" algn="l">
              <a:spcBef>
                <a:spcPts val="0"/>
              </a:spcBef>
              <a:spcAft>
                <a:spcPts val="0"/>
              </a:spcAft>
              <a:buNone/>
            </a:pPr>
            <a:r>
              <a:rPr lang="en">
                <a:solidFill>
                  <a:srgbClr val="FF0000"/>
                </a:solidFill>
              </a:rPr>
              <a:t>Paris - 37104 - 75% in solidarity and 25% from non solidarity</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Focus only on the heart symbol and not in not solidarity ones - Irma</a:t>
            </a:r>
            <a:endParaRPr>
              <a:solidFill>
                <a:srgbClr val="FF0000"/>
              </a:solidFill>
            </a:endParaRPr>
          </a:p>
          <a:p>
            <a:pPr indent="0" lvl="0" marL="0" rtl="0" algn="l">
              <a:spcBef>
                <a:spcPts val="0"/>
              </a:spcBef>
              <a:spcAft>
                <a:spcPts val="0"/>
              </a:spcAft>
              <a:buNone/>
            </a:pPr>
            <a:r>
              <a:rPr lang="en">
                <a:solidFill>
                  <a:srgbClr val="FF0000"/>
                </a:solidFill>
              </a:rPr>
              <a:t>Paris - focus on flags</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38043e8b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8043e8b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place across time</a:t>
            </a:r>
            <a:endParaRPr/>
          </a:p>
          <a:p>
            <a:pPr indent="0" lvl="0" marL="0" rtl="0" algn="l">
              <a:spcBef>
                <a:spcPts val="0"/>
              </a:spcBef>
              <a:spcAft>
                <a:spcPts val="0"/>
              </a:spcAft>
              <a:buNone/>
            </a:pPr>
            <a:r>
              <a:rPr lang="en"/>
              <a:t>Take place across geographical regions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c093e8c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c093e8c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Total - 52101, roughly 50% on solidarity and 50 % form non solidarity</a:t>
            </a:r>
            <a:endParaRPr>
              <a:solidFill>
                <a:srgbClr val="FF0000"/>
              </a:solidFill>
            </a:endParaRPr>
          </a:p>
          <a:p>
            <a:pPr indent="0" lvl="0" marL="0" rtl="0" algn="l">
              <a:spcBef>
                <a:spcPts val="0"/>
              </a:spcBef>
              <a:spcAft>
                <a:spcPts val="0"/>
              </a:spcAft>
              <a:buNone/>
            </a:pPr>
            <a:r>
              <a:rPr lang="en">
                <a:solidFill>
                  <a:srgbClr val="FF0000"/>
                </a:solidFill>
              </a:rPr>
              <a:t>Paris - 37104 - 75% in solidarity and 25% from non solidairty</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Flags can be used to express how solidarity is expressed </a:t>
            </a:r>
            <a:endParaRPr>
              <a:solidFill>
                <a:srgbClr val="FF0000"/>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bfff40dc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bfff40dc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8043e8b2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8043e8b2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0000"/>
                </a:solidFill>
              </a:rPr>
              <a:t>Collision emoji center of affected and not at the center of the affected.</a:t>
            </a:r>
            <a:endParaRPr>
              <a:solidFill>
                <a:srgbClr val="FF0000"/>
              </a:solidFill>
            </a:endParaRPr>
          </a:p>
          <a:p>
            <a:pPr indent="0" lvl="0" marL="0" rtl="0" algn="l">
              <a:spcBef>
                <a:spcPts val="0"/>
              </a:spcBef>
              <a:spcAft>
                <a:spcPts val="0"/>
              </a:spcAft>
              <a:buClr>
                <a:schemeClr val="dk1"/>
              </a:buClr>
              <a:buSzPts val="1100"/>
              <a:buFont typeface="Arial"/>
              <a:buNone/>
            </a:pPr>
            <a:r>
              <a:rPr lang="en">
                <a:solidFill>
                  <a:srgbClr val="FF0000"/>
                </a:solidFill>
              </a:rPr>
              <a:t>Sadness is the center of the emojis for regions outside irma.</a:t>
            </a:r>
            <a:endParaRPr>
              <a:solidFill>
                <a:srgbClr val="FF0000"/>
              </a:solidFill>
            </a:endParaRPr>
          </a:p>
          <a:p>
            <a:pPr indent="0" lvl="0" marL="0" rtl="0" algn="l">
              <a:spcBef>
                <a:spcPts val="0"/>
              </a:spcBef>
              <a:spcAft>
                <a:spcPts val="0"/>
              </a:spcAft>
              <a:buClr>
                <a:schemeClr val="dk1"/>
              </a:buClr>
              <a:buSzPts val="1100"/>
              <a:buFont typeface="Arial"/>
              <a:buNone/>
            </a:pPr>
            <a:r>
              <a:t/>
            </a:r>
            <a:endParaRPr>
              <a:solidFill>
                <a:srgbClr val="FF0000"/>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c093e8cd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c093e8cd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0000"/>
                </a:solidFill>
              </a:rPr>
              <a:t>Collision emoji center of affected and not at the center of the affected.</a:t>
            </a:r>
            <a:endParaRPr>
              <a:solidFill>
                <a:srgbClr val="FF0000"/>
              </a:solidFill>
            </a:endParaRPr>
          </a:p>
          <a:p>
            <a:pPr indent="0" lvl="0" marL="0" rtl="0" algn="l">
              <a:spcBef>
                <a:spcPts val="0"/>
              </a:spcBef>
              <a:spcAft>
                <a:spcPts val="0"/>
              </a:spcAft>
              <a:buClr>
                <a:schemeClr val="dk1"/>
              </a:buClr>
              <a:buSzPts val="1100"/>
              <a:buFont typeface="Arial"/>
              <a:buNone/>
            </a:pPr>
            <a:r>
              <a:rPr lang="en">
                <a:solidFill>
                  <a:srgbClr val="FF0000"/>
                </a:solidFill>
              </a:rPr>
              <a:t>Sadness is the center of the emojis for regions outside irma.</a:t>
            </a:r>
            <a:endParaRPr>
              <a:solidFill>
                <a:srgbClr val="FF0000"/>
              </a:solidFill>
            </a:endParaRPr>
          </a:p>
          <a:p>
            <a:pPr indent="0" lvl="0" marL="0" rtl="0" algn="l">
              <a:spcBef>
                <a:spcPts val="0"/>
              </a:spcBef>
              <a:spcAft>
                <a:spcPts val="0"/>
              </a:spcAft>
              <a:buClr>
                <a:schemeClr val="dk1"/>
              </a:buClr>
              <a:buSzPts val="1100"/>
              <a:buFont typeface="Arial"/>
              <a:buNone/>
            </a:pPr>
            <a:r>
              <a:t/>
            </a:r>
            <a:endParaRPr>
              <a:solidFill>
                <a:srgbClr val="FF0000"/>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3c093e8cd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c093e8cd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0000"/>
                </a:solidFill>
              </a:rPr>
              <a:t>Collision emoji center of affected and not at the center of the affected.</a:t>
            </a:r>
            <a:endParaRPr>
              <a:solidFill>
                <a:srgbClr val="FF0000"/>
              </a:solidFill>
            </a:endParaRPr>
          </a:p>
          <a:p>
            <a:pPr indent="0" lvl="0" marL="0" rtl="0" algn="l">
              <a:spcBef>
                <a:spcPts val="0"/>
              </a:spcBef>
              <a:spcAft>
                <a:spcPts val="0"/>
              </a:spcAft>
              <a:buClr>
                <a:schemeClr val="dk1"/>
              </a:buClr>
              <a:buSzPts val="1100"/>
              <a:buFont typeface="Arial"/>
              <a:buNone/>
            </a:pPr>
            <a:r>
              <a:rPr lang="en">
                <a:solidFill>
                  <a:srgbClr val="FF0000"/>
                </a:solidFill>
              </a:rPr>
              <a:t>Sadness is the center of the emojis for regions outside irma.</a:t>
            </a:r>
            <a:endParaRPr>
              <a:solidFill>
                <a:srgbClr val="FF0000"/>
              </a:solidFill>
            </a:endParaRPr>
          </a:p>
          <a:p>
            <a:pPr indent="0" lvl="0" marL="0" rtl="0" algn="l">
              <a:spcBef>
                <a:spcPts val="0"/>
              </a:spcBef>
              <a:spcAft>
                <a:spcPts val="0"/>
              </a:spcAft>
              <a:buClr>
                <a:schemeClr val="dk1"/>
              </a:buClr>
              <a:buSzPts val="1100"/>
              <a:buFont typeface="Arial"/>
              <a:buNone/>
            </a:pPr>
            <a:r>
              <a:t/>
            </a:r>
            <a:endParaRPr>
              <a:solidFill>
                <a:srgbClr val="FF0000"/>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d1b8667f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d1b8667f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8043e8b2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8043e8b2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c093e8cd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c093e8cd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bf9be1ca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bf9be1ca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38043e8b2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8043e8b2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trying to understand, find different patterns of how people express shock, broken heart and alerts</a:t>
            </a:r>
            <a:endParaRPr/>
          </a:p>
          <a:p>
            <a:pPr indent="0" lvl="0" marL="0" rtl="0" algn="l">
              <a:spcBef>
                <a:spcPts val="0"/>
              </a:spcBef>
              <a:spcAft>
                <a:spcPts val="0"/>
              </a:spcAft>
              <a:buNone/>
            </a:pPr>
            <a:r>
              <a:rPr lang="en"/>
              <a:t>Broken heart appears and never appears</a:t>
            </a:r>
            <a:endParaRPr/>
          </a:p>
          <a:p>
            <a:pPr indent="0" lvl="0" marL="0" rtl="0" algn="l">
              <a:spcBef>
                <a:spcPts val="0"/>
              </a:spcBef>
              <a:spcAft>
                <a:spcPts val="0"/>
              </a:spcAft>
              <a:buNone/>
            </a:pPr>
            <a:r>
              <a:rPr lang="en"/>
              <a:t>Alert symbol appears later but not in the early stages</a:t>
            </a:r>
            <a:endParaRPr/>
          </a:p>
          <a:p>
            <a:pPr indent="0" lvl="0" marL="0" rtl="0" algn="l">
              <a:spcBef>
                <a:spcPts val="0"/>
              </a:spcBef>
              <a:spcAft>
                <a:spcPts val="0"/>
              </a:spcAft>
              <a:buNone/>
            </a:pPr>
            <a:r>
              <a:rPr lang="en"/>
              <a:t>Shock emoji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38043e8b2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8043e8b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8043e8b2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8043e8b2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mainly the flags,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3bf9be1ca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bf9be1ca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c093e8cd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c093e8cd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bea8f042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bea8f042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show how emojis offer a crucial behavior through time and geographical regions.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c093e8cd8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c093e8cd8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3c093e8cd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c093e8cd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c093e8cd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c093e8cd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3bf9be1ca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bf9be1ca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8043e8b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8043e8b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38043e8b2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8043e8b2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38043e8b2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8043e8b2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are expressing solidarity and emojis are used with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3c093e8cd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c093e8cd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out santiago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8043e8b2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8043e8b2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t>
            </a:r>
            <a:r>
              <a:rPr lang="en" sz="1200">
                <a:solidFill>
                  <a:schemeClr val="dk1"/>
                </a:solidFill>
              </a:rPr>
              <a:t>he statement “</a:t>
            </a:r>
            <a:r>
              <a:rPr i="1" lang="en" sz="1200">
                <a:solidFill>
                  <a:schemeClr val="dk1"/>
                </a:solidFill>
              </a:rPr>
              <a:t>I support you</a:t>
            </a:r>
            <a:r>
              <a:rPr lang="en" sz="1200">
                <a:solidFill>
                  <a:schemeClr val="dk1"/>
                </a:solidFill>
              </a:rPr>
              <a:t>” is obvious by the author of the post, but it’s too granular in terms of identity. “</a:t>
            </a:r>
            <a:r>
              <a:rPr i="1" lang="en" sz="1200">
                <a:solidFill>
                  <a:schemeClr val="dk1"/>
                </a:solidFill>
              </a:rPr>
              <a:t>We support you</a:t>
            </a:r>
            <a:r>
              <a:rPr lang="en" sz="1200">
                <a:solidFill>
                  <a:schemeClr val="dk1"/>
                </a:solidFill>
              </a:rPr>
              <a:t>” is more powerful, as “</a:t>
            </a:r>
            <a:r>
              <a:rPr i="1" lang="en" sz="1200">
                <a:solidFill>
                  <a:schemeClr val="dk1"/>
                </a:solidFill>
              </a:rPr>
              <a:t>we</a:t>
            </a:r>
            <a:r>
              <a:rPr lang="en" sz="1200">
                <a:solidFill>
                  <a:schemeClr val="dk1"/>
                </a:solidFill>
              </a:rPr>
              <a:t>” is bigger than “</a:t>
            </a:r>
            <a:r>
              <a:rPr i="1" lang="en" sz="1200">
                <a:solidFill>
                  <a:schemeClr val="dk1"/>
                </a:solidFill>
              </a:rPr>
              <a:t>I</a:t>
            </a:r>
            <a:r>
              <a:rPr lang="en" sz="1200">
                <a:solidFill>
                  <a:schemeClr val="dk1"/>
                </a:solidFill>
              </a:rPr>
              <a:t>”... Thus, SM users tend to use the most identity-rich “</a:t>
            </a:r>
            <a:r>
              <a:rPr i="1" lang="en" sz="1200">
                <a:solidFill>
                  <a:schemeClr val="dk1"/>
                </a:solidFill>
              </a:rPr>
              <a:t>We</a:t>
            </a:r>
            <a:r>
              <a:rPr lang="en" sz="1200">
                <a:solidFill>
                  <a:schemeClr val="dk1"/>
                </a:solidFill>
              </a:rPr>
              <a:t>” they can find,</a:t>
            </a:r>
            <a:endParaRPr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FF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c093e8cd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c093e8cd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French flag and hashtags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FF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8043e8b2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8043e8b2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8043e8b2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8043e8b2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rPr>
              <a:t>Everybody behaves very homogeneously with- in their own community, following recurrent communication patterns. But when a tragic event shakes people’s minds, they feel the impulse to break these patterns and communicate their feelings to a bigger audience. </a:t>
            </a:r>
            <a:r>
              <a:rPr lang="en">
                <a:solidFill>
                  <a:schemeClr val="dk1"/>
                </a:solidFill>
              </a:rPr>
              <a:t>		 	 	 		</a:t>
            </a:r>
            <a:endParaRPr>
              <a:solidFill>
                <a:schemeClr val="dk1"/>
              </a:solidFill>
            </a:endParaRPr>
          </a:p>
          <a:p>
            <a:pPr indent="0" lvl="0" marL="0" rtl="0" algn="l">
              <a:spcBef>
                <a:spcPts val="0"/>
              </a:spcBef>
              <a:spcAft>
                <a:spcPts val="0"/>
              </a:spcAft>
              <a:buNone/>
            </a:pPr>
            <a:r>
              <a:rPr lang="en" sz="1200">
                <a:solidFill>
                  <a:schemeClr val="dk1"/>
                </a:solidFill>
              </a:rPr>
              <a:t>there are certain circumstances where an event triggers a quite unexpected reaction, where surprisingly many users join forces to participate in a bigger scale dialogue, interacting with anonymous users around the world to adhere to the same message, motivated by the need to speak up and the need to share feelings and to show support to other users in the same circumstance.</a:t>
            </a:r>
            <a:endParaRPr sz="1200">
              <a:solidFill>
                <a:schemeClr val="dk1"/>
              </a:solidFill>
            </a:endParaRPr>
          </a:p>
          <a:p>
            <a:pPr indent="0" lvl="0" marL="0" rtl="0" algn="l">
              <a:spcBef>
                <a:spcPts val="0"/>
              </a:spcBef>
              <a:spcAft>
                <a:spcPts val="0"/>
              </a:spcAft>
              <a:buNone/>
            </a:pPr>
            <a:r>
              <a:rPr lang="en" sz="1200">
                <a:solidFill>
                  <a:schemeClr val="dk1"/>
                </a:solidFill>
              </a:rPr>
              <a:t>When such a tragic event occurs, it’s not about differences... Rather, SM users seek for unity and sense of community. Users that usually don’t post in any other language but theirs, adopt foreign languages hashtags related to the event in their communication.</a:t>
            </a:r>
            <a:endParaRPr sz="1200">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a:solidFill>
                  <a:schemeClr val="dk1"/>
                </a:solidFill>
              </a:rPr>
              <a:t>Online behaviors leads to offline behaviors - like donating, participating in offline movements in terms of BLM or even Never again</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i="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25.png"/><Relationship Id="rId5"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hyperlink" Target="mailto:ssantha1@uncc.edu" TargetMode="External"/><Relationship Id="rId6" Type="http://schemas.openxmlformats.org/officeDocument/2006/relationships/hyperlink" Target="http://github.com/sashank06"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bbc.com/news/world-europe-34818994" TargetMode="External"/><Relationship Id="rId4" Type="http://schemas.openxmlformats.org/officeDocument/2006/relationships/hyperlink" Target="https://www.express.co.uk/news/weather/850567/Hurricane-Irma-track-florida-usa-path-map-forecast-when-were" TargetMode="External"/><Relationship Id="rId10" Type="http://schemas.openxmlformats.org/officeDocument/2006/relationships/hyperlink" Target="https://www.boomlive.in/the-streets-of-paris-are-as-familiar-to-me-as-the-streets-of-beirut/" TargetMode="External"/><Relationship Id="rId9" Type="http://schemas.openxmlformats.org/officeDocument/2006/relationships/hyperlink" Target="https://www.oxfordstudent.com/2015/11/25/we-need-to-look-beyond-social-media-for-solidarity/" TargetMode="External"/><Relationship Id="rId5" Type="http://schemas.openxmlformats.org/officeDocument/2006/relationships/hyperlink" Target="https://www.nytimes.com/2015/11/15/technology/as-paris-terror-attacks-unfolded-social-media-tools-offered-help-in-crisis.html" TargetMode="External"/><Relationship Id="rId6" Type="http://schemas.openxmlformats.org/officeDocument/2006/relationships/hyperlink" Target="https://www.bustle.com/p/31-hurricane-irma-tweets-that-emphasize-the-storms-intensity-as-it-makes-landfall-81152" TargetMode="External"/><Relationship Id="rId7" Type="http://schemas.openxmlformats.org/officeDocument/2006/relationships/hyperlink" Target="https://variety.com/2015/digital/news/paris-attacks-celebrities-react-1201640343/" TargetMode="External"/><Relationship Id="rId8" Type="http://schemas.openxmlformats.org/officeDocument/2006/relationships/hyperlink" Target="https://ec.europa.eu/education/news/20170523-increase-solidarity-in-schools_e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boomlive.in/the-streets-of-paris-are-as-familiar-to-me-as-the-streets-of-beirut/" TargetMode="External"/><Relationship Id="rId4" Type="http://schemas.openxmlformats.org/officeDocument/2006/relationships/hyperlink" Target="https://www.oxfordstudent.com/2015/11/25/we-need-to-look-beyond-social-media-for-solidarity/" TargetMode="External"/><Relationship Id="rId5" Type="http://schemas.openxmlformats.org/officeDocument/2006/relationships/hyperlink" Target="https://www.psychologytoday.com/us/blog/contemporary-psychoanalysis-in-action/201605/why-do-we-use-emojis" TargetMode="External"/><Relationship Id="rId6" Type="http://schemas.openxmlformats.org/officeDocument/2006/relationships/hyperlink" Target="http://451heat.com/2017/11/13/the-newest-emojis-what-that-means-for-social/" TargetMode="External"/><Relationship Id="rId7" Type="http://schemas.openxmlformats.org/officeDocument/2006/relationships/hyperlink" Target="http://time.com/4112947/paris-attacks-world-photo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66275" y="204250"/>
            <a:ext cx="9257700" cy="259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latin typeface="Proxima Nova"/>
                <a:ea typeface="Proxima Nova"/>
                <a:cs typeface="Proxima Nova"/>
                <a:sym typeface="Proxima Nova"/>
              </a:rPr>
              <a:t>I Stand With You: Using Emojis to Study Solidarity in Crisis Events</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55" name="Google Shape;55;p13"/>
          <p:cNvSpPr txBox="1"/>
          <p:nvPr>
            <p:ph idx="1" type="subTitle"/>
          </p:nvPr>
        </p:nvSpPr>
        <p:spPr>
          <a:xfrm>
            <a:off x="493800" y="2925800"/>
            <a:ext cx="8520600" cy="191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000">
                <a:latin typeface="Proxima Nova"/>
                <a:ea typeface="Proxima Nova"/>
                <a:cs typeface="Proxima Nova"/>
                <a:sym typeface="Proxima Nova"/>
              </a:rPr>
              <a:t>Sashank Santhanam</a:t>
            </a:r>
            <a:r>
              <a:rPr lang="en" sz="3000">
                <a:latin typeface="Proxima Nova"/>
                <a:ea typeface="Proxima Nova"/>
                <a:cs typeface="Proxima Nova"/>
                <a:sym typeface="Proxima Nova"/>
              </a:rPr>
              <a:t>, Vidhushini Srinivasan, </a:t>
            </a:r>
            <a:endParaRPr sz="3000">
              <a:latin typeface="Proxima Nova"/>
              <a:ea typeface="Proxima Nova"/>
              <a:cs typeface="Proxima Nova"/>
              <a:sym typeface="Proxima Nova"/>
            </a:endParaRPr>
          </a:p>
          <a:p>
            <a:pPr indent="0" lvl="0" marL="0" rtl="0" algn="r">
              <a:spcBef>
                <a:spcPts val="0"/>
              </a:spcBef>
              <a:spcAft>
                <a:spcPts val="0"/>
              </a:spcAft>
              <a:buNone/>
            </a:pPr>
            <a:r>
              <a:rPr lang="en" sz="3000">
                <a:latin typeface="Proxima Nova"/>
                <a:ea typeface="Proxima Nova"/>
                <a:cs typeface="Proxima Nova"/>
                <a:sym typeface="Proxima Nova"/>
              </a:rPr>
              <a:t>Shaina Glass &amp; Samira Shaikh</a:t>
            </a:r>
            <a:endParaRPr sz="3000">
              <a:latin typeface="Proxima Nova"/>
              <a:ea typeface="Proxima Nova"/>
              <a:cs typeface="Proxima Nova"/>
              <a:sym typeface="Proxima Nova"/>
            </a:endParaRPr>
          </a:p>
          <a:p>
            <a:pPr indent="0" lvl="0" marL="0" rtl="0" algn="r">
              <a:spcBef>
                <a:spcPts val="0"/>
              </a:spcBef>
              <a:spcAft>
                <a:spcPts val="0"/>
              </a:spcAft>
              <a:buNone/>
            </a:pPr>
            <a:r>
              <a:rPr lang="en" sz="2400">
                <a:latin typeface="Proxima Nova"/>
                <a:ea typeface="Proxima Nova"/>
                <a:cs typeface="Proxima Nova"/>
                <a:sym typeface="Proxima Nova"/>
              </a:rPr>
              <a:t>UNC Charlotte</a:t>
            </a:r>
            <a:endParaRPr sz="2400">
              <a:latin typeface="Proxima Nova"/>
              <a:ea typeface="Proxima Nova"/>
              <a:cs typeface="Proxima Nova"/>
              <a:sym typeface="Proxima Nova"/>
            </a:endParaRPr>
          </a:p>
          <a:p>
            <a:pPr indent="0" lvl="0" marL="0" rtl="0" algn="r">
              <a:spcBef>
                <a:spcPts val="0"/>
              </a:spcBef>
              <a:spcAft>
                <a:spcPts val="0"/>
              </a:spcAft>
              <a:buNone/>
            </a:pPr>
            <a:r>
              <a:rPr lang="en" sz="2400">
                <a:latin typeface="Proxima Nova"/>
                <a:ea typeface="Proxima Nova"/>
                <a:cs typeface="Proxima Nova"/>
                <a:sym typeface="Proxima Nova"/>
              </a:rPr>
              <a:t>Emoji-2018 Workshop at ICWSM</a:t>
            </a:r>
            <a:endParaRPr sz="2400">
              <a:latin typeface="Proxima Nova"/>
              <a:ea typeface="Proxima Nova"/>
              <a:cs typeface="Proxima Nova"/>
              <a:sym typeface="Proxima Nova"/>
            </a:endParaRPr>
          </a:p>
          <a:p>
            <a:pPr indent="0" lvl="0" marL="0" rtl="0" algn="r">
              <a:spcBef>
                <a:spcPts val="0"/>
              </a:spcBef>
              <a:spcAft>
                <a:spcPts val="0"/>
              </a:spcAft>
              <a:buNone/>
            </a:pPr>
            <a:r>
              <a:rPr lang="en" sz="2400">
                <a:latin typeface="Proxima Nova"/>
                <a:ea typeface="Proxima Nova"/>
                <a:cs typeface="Proxima Nova"/>
                <a:sym typeface="Proxima Nova"/>
              </a:rPr>
              <a:t> June 25th, 2018</a:t>
            </a:r>
            <a:endParaRPr sz="2400">
              <a:latin typeface="Proxima Nova"/>
              <a:ea typeface="Proxima Nova"/>
              <a:cs typeface="Proxima Nova"/>
              <a:sym typeface="Proxima Nova"/>
            </a:endParaRPr>
          </a:p>
        </p:txBody>
      </p:sp>
      <p:pic>
        <p:nvPicPr>
          <p:cNvPr id="56" name="Google Shape;56;p13"/>
          <p:cNvPicPr preferRelativeResize="0"/>
          <p:nvPr/>
        </p:nvPicPr>
        <p:blipFill>
          <a:blip r:embed="rId3">
            <a:alphaModFix/>
          </a:blip>
          <a:stretch>
            <a:fillRect/>
          </a:stretch>
        </p:blipFill>
        <p:spPr>
          <a:xfrm>
            <a:off x="0" y="3947000"/>
            <a:ext cx="2706675" cy="1203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idx="1" type="body"/>
          </p:nvPr>
        </p:nvSpPr>
        <p:spPr>
          <a:xfrm>
            <a:off x="129975" y="863550"/>
            <a:ext cx="9014100" cy="112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000000"/>
                </a:solidFill>
                <a:latin typeface="Proxima Nova"/>
                <a:ea typeface="Proxima Nova"/>
                <a:cs typeface="Proxima Nova"/>
                <a:sym typeface="Proxima Nova"/>
              </a:rPr>
              <a:t>Easy to be misunderstood</a:t>
            </a:r>
            <a:r>
              <a:rPr lang="en" sz="2400">
                <a:solidFill>
                  <a:srgbClr val="000000"/>
                </a:solidFill>
                <a:latin typeface="Proxima Nova"/>
                <a:ea typeface="Proxima Nova"/>
                <a:cs typeface="Proxima Nova"/>
                <a:sym typeface="Proxima Nova"/>
              </a:rPr>
              <a:t> but important when communicating online</a:t>
            </a:r>
            <a:endParaRPr sz="2400">
              <a:solidFill>
                <a:srgbClr val="000000"/>
              </a:solidFill>
              <a:latin typeface="Proxima Nova"/>
              <a:ea typeface="Proxima Nova"/>
              <a:cs typeface="Proxima Nova"/>
              <a:sym typeface="Proxima Nova"/>
            </a:endParaRPr>
          </a:p>
          <a:p>
            <a:pPr indent="0" lvl="0" marL="0" rtl="0" algn="l">
              <a:lnSpc>
                <a:spcPct val="100000"/>
              </a:lnSpc>
              <a:spcBef>
                <a:spcPts val="1600"/>
              </a:spcBef>
              <a:spcAft>
                <a:spcPts val="0"/>
              </a:spcAft>
              <a:buNone/>
            </a:pPr>
            <a:r>
              <a:rPr lang="en" sz="2400">
                <a:solidFill>
                  <a:srgbClr val="000000"/>
                </a:solidFill>
                <a:latin typeface="Proxima Nova"/>
                <a:ea typeface="Proxima Nova"/>
                <a:cs typeface="Proxima Nova"/>
                <a:sym typeface="Proxima Nova"/>
              </a:rPr>
              <a:t>When used with text, </a:t>
            </a:r>
            <a:r>
              <a:rPr b="1" lang="en" sz="2400">
                <a:solidFill>
                  <a:srgbClr val="000000"/>
                </a:solidFill>
                <a:latin typeface="Proxima Nova"/>
                <a:ea typeface="Proxima Nova"/>
                <a:cs typeface="Proxima Nova"/>
                <a:sym typeface="Proxima Nova"/>
              </a:rPr>
              <a:t>emojis</a:t>
            </a:r>
            <a:r>
              <a:rPr b="1" lang="en" sz="2400">
                <a:solidFill>
                  <a:srgbClr val="000000"/>
                </a:solidFill>
                <a:latin typeface="Proxima Nova"/>
                <a:ea typeface="Proxima Nova"/>
                <a:cs typeface="Proxima Nova"/>
                <a:sym typeface="Proxima Nova"/>
              </a:rPr>
              <a:t> can reinforce the message </a:t>
            </a:r>
            <a:endParaRPr b="1" sz="2400">
              <a:solidFill>
                <a:srgbClr val="000000"/>
              </a:solidFill>
              <a:latin typeface="Proxima Nova"/>
              <a:ea typeface="Proxima Nova"/>
              <a:cs typeface="Proxima Nova"/>
              <a:sym typeface="Proxima Nova"/>
            </a:endParaRPr>
          </a:p>
          <a:p>
            <a:pPr indent="0" lvl="0" marL="0" rtl="0" algn="l">
              <a:lnSpc>
                <a:spcPct val="100000"/>
              </a:lnSpc>
              <a:spcBef>
                <a:spcPts val="1600"/>
              </a:spcBef>
              <a:spcAft>
                <a:spcPts val="0"/>
              </a:spcAft>
              <a:buNone/>
            </a:pPr>
            <a:r>
              <a:rPr b="1" lang="en" sz="2400">
                <a:solidFill>
                  <a:srgbClr val="000000"/>
                </a:solidFill>
                <a:latin typeface="Proxima Nova"/>
                <a:ea typeface="Proxima Nova"/>
                <a:cs typeface="Proxima Nova"/>
                <a:sym typeface="Proxima Nova"/>
              </a:rPr>
              <a:t> </a:t>
            </a:r>
            <a:r>
              <a:rPr lang="en" sz="2400">
                <a:solidFill>
                  <a:srgbClr val="000000"/>
                </a:solidFill>
                <a:latin typeface="Proxima Nova"/>
                <a:ea typeface="Proxima Nova"/>
                <a:cs typeface="Proxima Nova"/>
                <a:sym typeface="Proxima Nova"/>
              </a:rPr>
              <a:t>(</a:t>
            </a:r>
            <a:r>
              <a:rPr lang="en" sz="1400">
                <a:solidFill>
                  <a:srgbClr val="000000"/>
                </a:solidFill>
                <a:latin typeface="Proxima Nova"/>
                <a:ea typeface="Proxima Nova"/>
                <a:cs typeface="Proxima Nova"/>
                <a:sym typeface="Proxima Nova"/>
              </a:rPr>
              <a:t>Markman &amp; Oshima, 2017</a:t>
            </a:r>
            <a:r>
              <a:rPr lang="en" sz="2400">
                <a:solidFill>
                  <a:srgbClr val="000000"/>
                </a:solidFill>
                <a:latin typeface="Proxima Nova"/>
                <a:ea typeface="Proxima Nova"/>
                <a:cs typeface="Proxima Nova"/>
                <a:sym typeface="Proxima Nova"/>
              </a:rPr>
              <a:t>).</a:t>
            </a:r>
            <a:endParaRPr sz="2400">
              <a:solidFill>
                <a:srgbClr val="000000"/>
              </a:solidFill>
              <a:latin typeface="Proxima Nova"/>
              <a:ea typeface="Proxima Nova"/>
              <a:cs typeface="Proxima Nova"/>
              <a:sym typeface="Proxima Nova"/>
            </a:endParaRPr>
          </a:p>
          <a:p>
            <a:pPr indent="0" lvl="0" marL="0" rtl="0" algn="l">
              <a:lnSpc>
                <a:spcPct val="100000"/>
              </a:lnSpc>
              <a:spcBef>
                <a:spcPts val="1600"/>
              </a:spcBef>
              <a:spcAft>
                <a:spcPts val="0"/>
              </a:spcAft>
              <a:buNone/>
            </a:pPr>
            <a:r>
              <a:rPr lang="en" sz="2400">
                <a:solidFill>
                  <a:srgbClr val="000000"/>
                </a:solidFill>
                <a:latin typeface="Proxima Nova"/>
                <a:ea typeface="Proxima Nova"/>
                <a:cs typeface="Proxima Nova"/>
                <a:sym typeface="Proxima Nova"/>
              </a:rPr>
              <a:t>Emojis more likely to be used </a:t>
            </a:r>
            <a:endParaRPr sz="2400">
              <a:solidFill>
                <a:srgbClr val="000000"/>
              </a:solidFill>
              <a:latin typeface="Proxima Nova"/>
              <a:ea typeface="Proxima Nova"/>
              <a:cs typeface="Proxima Nova"/>
              <a:sym typeface="Proxima Nova"/>
            </a:endParaRPr>
          </a:p>
          <a:p>
            <a:pPr indent="0" lvl="0" marL="0" rtl="0" algn="l">
              <a:lnSpc>
                <a:spcPct val="100000"/>
              </a:lnSpc>
              <a:spcBef>
                <a:spcPts val="1600"/>
              </a:spcBef>
              <a:spcAft>
                <a:spcPts val="0"/>
              </a:spcAft>
              <a:buNone/>
            </a:pPr>
            <a:r>
              <a:rPr lang="en" sz="2400">
                <a:solidFill>
                  <a:srgbClr val="000000"/>
                </a:solidFill>
                <a:latin typeface="Proxima Nova"/>
                <a:ea typeface="Proxima Nova"/>
                <a:cs typeface="Proxima Nova"/>
                <a:sym typeface="Proxima Nova"/>
              </a:rPr>
              <a:t>in socioemotional </a:t>
            </a:r>
            <a:endParaRPr sz="2400">
              <a:solidFill>
                <a:srgbClr val="000000"/>
              </a:solidFill>
              <a:latin typeface="Proxima Nova"/>
              <a:ea typeface="Proxima Nova"/>
              <a:cs typeface="Proxima Nova"/>
              <a:sym typeface="Proxima Nova"/>
            </a:endParaRPr>
          </a:p>
          <a:p>
            <a:pPr indent="0" lvl="0" marL="0" rtl="0" algn="l">
              <a:lnSpc>
                <a:spcPct val="100000"/>
              </a:lnSpc>
              <a:spcBef>
                <a:spcPts val="1600"/>
              </a:spcBef>
              <a:spcAft>
                <a:spcPts val="0"/>
              </a:spcAft>
              <a:buNone/>
            </a:pPr>
            <a:r>
              <a:rPr lang="en" sz="2400">
                <a:solidFill>
                  <a:srgbClr val="000000"/>
                </a:solidFill>
                <a:latin typeface="Proxima Nova"/>
                <a:ea typeface="Proxima Nova"/>
                <a:cs typeface="Proxima Nova"/>
                <a:sym typeface="Proxima Nova"/>
              </a:rPr>
              <a:t>contexts like crisis events </a:t>
            </a:r>
            <a:endParaRPr sz="2400">
              <a:solidFill>
                <a:srgbClr val="000000"/>
              </a:solidFill>
              <a:latin typeface="Proxima Nova"/>
              <a:ea typeface="Proxima Nova"/>
              <a:cs typeface="Proxima Nova"/>
              <a:sym typeface="Proxima Nova"/>
            </a:endParaRPr>
          </a:p>
          <a:p>
            <a:pPr indent="0" lvl="0" marL="0" rtl="0" algn="l">
              <a:lnSpc>
                <a:spcPct val="100000"/>
              </a:lnSpc>
              <a:spcBef>
                <a:spcPts val="1600"/>
              </a:spcBef>
              <a:spcAft>
                <a:spcPts val="1600"/>
              </a:spcAft>
              <a:buNone/>
            </a:pPr>
            <a:r>
              <a:rPr lang="en" sz="2400">
                <a:solidFill>
                  <a:srgbClr val="000000"/>
                </a:solidFill>
                <a:latin typeface="Proxima Nova"/>
                <a:ea typeface="Proxima Nova"/>
                <a:cs typeface="Proxima Nova"/>
                <a:sym typeface="Proxima Nova"/>
              </a:rPr>
              <a:t>(</a:t>
            </a:r>
            <a:r>
              <a:rPr lang="en" sz="1400">
                <a:solidFill>
                  <a:srgbClr val="000000"/>
                </a:solidFill>
                <a:latin typeface="Proxima Nova"/>
                <a:ea typeface="Proxima Nova"/>
                <a:cs typeface="Proxima Nova"/>
                <a:sym typeface="Proxima Nova"/>
              </a:rPr>
              <a:t>Derks et al, 2007</a:t>
            </a:r>
            <a:r>
              <a:rPr lang="en" sz="2400">
                <a:solidFill>
                  <a:srgbClr val="000000"/>
                </a:solidFill>
                <a:latin typeface="Proxima Nova"/>
                <a:ea typeface="Proxima Nova"/>
                <a:cs typeface="Proxima Nova"/>
                <a:sym typeface="Proxima Nova"/>
              </a:rPr>
              <a:t>).</a:t>
            </a:r>
            <a:endParaRPr sz="2400">
              <a:solidFill>
                <a:srgbClr val="000000"/>
              </a:solidFill>
              <a:latin typeface="Proxima Nova"/>
              <a:ea typeface="Proxima Nova"/>
              <a:cs typeface="Proxima Nova"/>
              <a:sym typeface="Proxima Nova"/>
            </a:endParaRPr>
          </a:p>
        </p:txBody>
      </p:sp>
      <p:pic>
        <p:nvPicPr>
          <p:cNvPr id="134" name="Google Shape;134;p22"/>
          <p:cNvPicPr preferRelativeResize="0"/>
          <p:nvPr/>
        </p:nvPicPr>
        <p:blipFill rotWithShape="1">
          <a:blip r:embed="rId3">
            <a:alphaModFix/>
          </a:blip>
          <a:srcRect b="0" l="0" r="0" t="31309"/>
          <a:stretch/>
        </p:blipFill>
        <p:spPr>
          <a:xfrm>
            <a:off x="4810725" y="2415850"/>
            <a:ext cx="4280425" cy="2729551"/>
          </a:xfrm>
          <a:prstGeom prst="rect">
            <a:avLst/>
          </a:prstGeom>
          <a:noFill/>
          <a:ln>
            <a:noFill/>
          </a:ln>
        </p:spPr>
      </p:pic>
      <p:sp>
        <p:nvSpPr>
          <p:cNvPr id="135" name="Google Shape;135;p22"/>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Why are Emojis important?</a:t>
            </a:r>
            <a:endParaRPr b="1" sz="3000">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idx="1" type="body"/>
          </p:nvPr>
        </p:nvSpPr>
        <p:spPr>
          <a:xfrm>
            <a:off x="83100" y="696600"/>
            <a:ext cx="8990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Proxima Nova"/>
                <a:ea typeface="Proxima Nova"/>
                <a:cs typeface="Proxima Nova"/>
                <a:sym typeface="Proxima Nova"/>
              </a:rPr>
              <a:t>H1: Emoji play a role in automatically identifying (and reinforcing) solidarity messages.</a:t>
            </a:r>
            <a:endParaRPr sz="2400">
              <a:solidFill>
                <a:srgbClr val="000000"/>
              </a:solidFill>
              <a:latin typeface="Proxima Nova"/>
              <a:ea typeface="Proxima Nova"/>
              <a:cs typeface="Proxima Nova"/>
              <a:sym typeface="Proxima Nova"/>
            </a:endParaRPr>
          </a:p>
          <a:p>
            <a:pPr indent="0" lvl="0" marL="0" rtl="0" algn="l">
              <a:spcBef>
                <a:spcPts val="1600"/>
              </a:spcBef>
              <a:spcAft>
                <a:spcPts val="1600"/>
              </a:spcAft>
              <a:buNone/>
            </a:pPr>
            <a:r>
              <a:rPr lang="en" sz="2400">
                <a:solidFill>
                  <a:srgbClr val="000000"/>
                </a:solidFill>
                <a:latin typeface="Proxima Nova"/>
                <a:ea typeface="Proxima Nova"/>
                <a:cs typeface="Proxima Nova"/>
                <a:sym typeface="Proxima Nova"/>
              </a:rPr>
              <a:t>H2: Solidarity is expressed differently by people affected by the crisis event vs. those who are not affected and also over time through their use of emojis.</a:t>
            </a:r>
            <a:endParaRPr sz="2400">
              <a:solidFill>
                <a:srgbClr val="000000"/>
              </a:solidFill>
              <a:latin typeface="Proxima Nova"/>
              <a:ea typeface="Proxima Nova"/>
              <a:cs typeface="Proxima Nova"/>
              <a:sym typeface="Proxima Nova"/>
            </a:endParaRPr>
          </a:p>
        </p:txBody>
      </p:sp>
      <p:pic>
        <p:nvPicPr>
          <p:cNvPr id="141" name="Google Shape;141;p23"/>
          <p:cNvPicPr preferRelativeResize="0"/>
          <p:nvPr/>
        </p:nvPicPr>
        <p:blipFill>
          <a:blip r:embed="rId3">
            <a:alphaModFix/>
          </a:blip>
          <a:stretch>
            <a:fillRect/>
          </a:stretch>
        </p:blipFill>
        <p:spPr>
          <a:xfrm>
            <a:off x="55400" y="3285925"/>
            <a:ext cx="1883225" cy="1801600"/>
          </a:xfrm>
          <a:prstGeom prst="rect">
            <a:avLst/>
          </a:prstGeom>
          <a:noFill/>
          <a:ln>
            <a:noFill/>
          </a:ln>
        </p:spPr>
      </p:pic>
      <p:pic>
        <p:nvPicPr>
          <p:cNvPr id="142" name="Google Shape;142;p23"/>
          <p:cNvPicPr preferRelativeResize="0"/>
          <p:nvPr/>
        </p:nvPicPr>
        <p:blipFill>
          <a:blip r:embed="rId4">
            <a:alphaModFix/>
          </a:blip>
          <a:stretch>
            <a:fillRect/>
          </a:stretch>
        </p:blipFill>
        <p:spPr>
          <a:xfrm>
            <a:off x="1938625" y="3285925"/>
            <a:ext cx="2888225" cy="1801600"/>
          </a:xfrm>
          <a:prstGeom prst="rect">
            <a:avLst/>
          </a:prstGeom>
          <a:noFill/>
          <a:ln>
            <a:noFill/>
          </a:ln>
        </p:spPr>
      </p:pic>
      <p:pic>
        <p:nvPicPr>
          <p:cNvPr id="143" name="Google Shape;143;p23"/>
          <p:cNvPicPr preferRelativeResize="0"/>
          <p:nvPr/>
        </p:nvPicPr>
        <p:blipFill>
          <a:blip r:embed="rId5">
            <a:alphaModFix/>
          </a:blip>
          <a:stretch>
            <a:fillRect/>
          </a:stretch>
        </p:blipFill>
        <p:spPr>
          <a:xfrm>
            <a:off x="4826850" y="3285925"/>
            <a:ext cx="4207525" cy="1801601"/>
          </a:xfrm>
          <a:prstGeom prst="rect">
            <a:avLst/>
          </a:prstGeom>
          <a:noFill/>
          <a:ln>
            <a:noFill/>
          </a:ln>
        </p:spPr>
      </p:pic>
      <p:sp>
        <p:nvSpPr>
          <p:cNvPr id="144" name="Google Shape;144;p23"/>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Our Hypotheses</a:t>
            </a:r>
            <a:endParaRPr b="1" sz="30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idx="1" type="body"/>
          </p:nvPr>
        </p:nvSpPr>
        <p:spPr>
          <a:xfrm>
            <a:off x="311700" y="823575"/>
            <a:ext cx="8520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Proxima Nova"/>
                <a:ea typeface="Proxima Nova"/>
                <a:cs typeface="Proxima Nova"/>
                <a:sym typeface="Proxima Nova"/>
              </a:rPr>
              <a:t>Hurricane Irma:  16MM tweets between Sept 6th-12th, 2017.</a:t>
            </a:r>
            <a:endParaRPr sz="2400">
              <a:solidFill>
                <a:srgbClr val="000000"/>
              </a:solidFill>
              <a:latin typeface="Proxima Nova"/>
              <a:ea typeface="Proxima Nova"/>
              <a:cs typeface="Proxima Nova"/>
              <a:sym typeface="Proxima Nova"/>
            </a:endParaRPr>
          </a:p>
          <a:p>
            <a:pPr indent="0" lvl="0" marL="0" rtl="0" algn="l">
              <a:spcBef>
                <a:spcPts val="1600"/>
              </a:spcBef>
              <a:spcAft>
                <a:spcPts val="1600"/>
              </a:spcAft>
              <a:buNone/>
            </a:pPr>
            <a:r>
              <a:t/>
            </a:r>
            <a:endParaRPr sz="2400">
              <a:latin typeface="Proxima Nova"/>
              <a:ea typeface="Proxima Nova"/>
              <a:cs typeface="Proxima Nova"/>
              <a:sym typeface="Proxima Nova"/>
            </a:endParaRPr>
          </a:p>
        </p:txBody>
      </p:sp>
      <p:sp>
        <p:nvSpPr>
          <p:cNvPr id="150" name="Google Shape;150;p24"/>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Data and Pre-processing</a:t>
            </a:r>
            <a:endParaRPr b="1" sz="30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311700" y="823575"/>
            <a:ext cx="8520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Proxima Nova"/>
                <a:ea typeface="Proxima Nova"/>
                <a:cs typeface="Proxima Nova"/>
                <a:sym typeface="Proxima Nova"/>
              </a:rPr>
              <a:t>Hurricane Irma:  16MM tweets between Sept 6th-12th, 2017.</a:t>
            </a:r>
            <a:endParaRPr sz="2400">
              <a:solidFill>
                <a:srgbClr val="000000"/>
              </a:solidFill>
              <a:latin typeface="Proxima Nova"/>
              <a:ea typeface="Proxima Nova"/>
              <a:cs typeface="Proxima Nova"/>
              <a:sym typeface="Proxima Nova"/>
            </a:endParaRPr>
          </a:p>
          <a:p>
            <a:pPr indent="0" lvl="0" marL="0" rtl="0" algn="l">
              <a:spcBef>
                <a:spcPts val="1600"/>
              </a:spcBef>
              <a:spcAft>
                <a:spcPts val="0"/>
              </a:spcAft>
              <a:buNone/>
            </a:pPr>
            <a:r>
              <a:rPr lang="en" sz="2400">
                <a:solidFill>
                  <a:srgbClr val="000000"/>
                </a:solidFill>
                <a:latin typeface="Proxima Nova"/>
                <a:ea typeface="Proxima Nova"/>
                <a:cs typeface="Proxima Nova"/>
                <a:sym typeface="Proxima Nova"/>
              </a:rPr>
              <a:t>Paris Attacks:  2MM tweets between Nov 13th-Nov 17th, 2015.</a:t>
            </a:r>
            <a:endParaRPr sz="2400">
              <a:solidFill>
                <a:srgbClr val="000000"/>
              </a:solidFill>
              <a:latin typeface="Proxima Nova"/>
              <a:ea typeface="Proxima Nova"/>
              <a:cs typeface="Proxima Nova"/>
              <a:sym typeface="Proxima Nova"/>
            </a:endParaRPr>
          </a:p>
          <a:p>
            <a:pPr indent="0" lvl="0" marL="0" rtl="0" algn="l">
              <a:spcBef>
                <a:spcPts val="1600"/>
              </a:spcBef>
              <a:spcAft>
                <a:spcPts val="1600"/>
              </a:spcAft>
              <a:buNone/>
            </a:pPr>
            <a:r>
              <a:t/>
            </a:r>
            <a:endParaRPr sz="2400">
              <a:latin typeface="Proxima Nova"/>
              <a:ea typeface="Proxima Nova"/>
              <a:cs typeface="Proxima Nova"/>
              <a:sym typeface="Proxima Nova"/>
            </a:endParaRPr>
          </a:p>
        </p:txBody>
      </p:sp>
      <p:sp>
        <p:nvSpPr>
          <p:cNvPr id="156" name="Google Shape;156;p25"/>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Data and Pre-processing</a:t>
            </a:r>
            <a:endParaRPr b="1" sz="30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idx="1" type="body"/>
          </p:nvPr>
        </p:nvSpPr>
        <p:spPr>
          <a:xfrm>
            <a:off x="311700" y="823575"/>
            <a:ext cx="8520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Proxima Nova"/>
                <a:ea typeface="Proxima Nova"/>
                <a:cs typeface="Proxima Nova"/>
                <a:sym typeface="Proxima Nova"/>
              </a:rPr>
              <a:t>Hurricane Irma:  16MM tweets between Sept 6th-12th, 2017.</a:t>
            </a:r>
            <a:endParaRPr sz="2400">
              <a:solidFill>
                <a:srgbClr val="000000"/>
              </a:solidFill>
              <a:latin typeface="Proxima Nova"/>
              <a:ea typeface="Proxima Nova"/>
              <a:cs typeface="Proxima Nova"/>
              <a:sym typeface="Proxima Nova"/>
            </a:endParaRPr>
          </a:p>
          <a:p>
            <a:pPr indent="0" lvl="0" marL="0" rtl="0" algn="l">
              <a:spcBef>
                <a:spcPts val="1600"/>
              </a:spcBef>
              <a:spcAft>
                <a:spcPts val="0"/>
              </a:spcAft>
              <a:buNone/>
            </a:pPr>
            <a:r>
              <a:rPr lang="en" sz="2400">
                <a:solidFill>
                  <a:srgbClr val="000000"/>
                </a:solidFill>
                <a:latin typeface="Proxima Nova"/>
                <a:ea typeface="Proxima Nova"/>
                <a:cs typeface="Proxima Nova"/>
                <a:sym typeface="Proxima Nova"/>
              </a:rPr>
              <a:t>Paris Attacks:  2MM tweets between Nov 13th-Nov 17th, 2015.</a:t>
            </a:r>
            <a:endParaRPr sz="2400">
              <a:solidFill>
                <a:srgbClr val="000000"/>
              </a:solidFill>
              <a:latin typeface="Proxima Nova"/>
              <a:ea typeface="Proxima Nova"/>
              <a:cs typeface="Proxima Nova"/>
              <a:sym typeface="Proxima Nova"/>
            </a:endParaRPr>
          </a:p>
          <a:p>
            <a:pPr indent="0" lvl="0" marL="0" rtl="0" algn="l">
              <a:spcBef>
                <a:spcPts val="1600"/>
              </a:spcBef>
              <a:spcAft>
                <a:spcPts val="0"/>
              </a:spcAft>
              <a:buNone/>
            </a:pPr>
            <a:r>
              <a:rPr lang="en" sz="2400">
                <a:solidFill>
                  <a:srgbClr val="000000"/>
                </a:solidFill>
                <a:latin typeface="Proxima Nova"/>
                <a:ea typeface="Proxima Nova"/>
                <a:cs typeface="Proxima Nova"/>
                <a:sym typeface="Proxima Nova"/>
              </a:rPr>
              <a:t>Performed Distance Labeling of hashtags (𝜅 = 0.65 )</a:t>
            </a:r>
            <a:endParaRPr sz="2400">
              <a:solidFill>
                <a:srgbClr val="000000"/>
              </a:solidFill>
              <a:latin typeface="Proxima Nova"/>
              <a:ea typeface="Proxima Nova"/>
              <a:cs typeface="Proxima Nova"/>
              <a:sym typeface="Proxima Nova"/>
            </a:endParaRPr>
          </a:p>
          <a:p>
            <a:pPr indent="0" lvl="0" marL="457200" rtl="0" algn="l">
              <a:spcBef>
                <a:spcPts val="1600"/>
              </a:spcBef>
              <a:spcAft>
                <a:spcPts val="0"/>
              </a:spcAft>
              <a:buNone/>
            </a:pPr>
            <a:r>
              <a:rPr lang="en" sz="2400">
                <a:solidFill>
                  <a:srgbClr val="000000"/>
                </a:solidFill>
                <a:latin typeface="Proxima Nova"/>
                <a:ea typeface="Proxima Nova"/>
                <a:cs typeface="Proxima Nova"/>
                <a:sym typeface="Proxima Nova"/>
              </a:rPr>
              <a:t>Solidarity - #</a:t>
            </a:r>
            <a:r>
              <a:rPr i="1" lang="en" sz="2400">
                <a:solidFill>
                  <a:srgbClr val="000000"/>
                </a:solidFill>
                <a:latin typeface="Proxima Nova"/>
                <a:ea typeface="Proxima Nova"/>
                <a:cs typeface="Proxima Nova"/>
                <a:sym typeface="Proxima Nova"/>
              </a:rPr>
              <a:t>solidaritywithparis, #prayersforpuertorico</a:t>
            </a:r>
            <a:endParaRPr i="1" sz="2400">
              <a:solidFill>
                <a:srgbClr val="000000"/>
              </a:solidFill>
              <a:latin typeface="Proxima Nova"/>
              <a:ea typeface="Proxima Nova"/>
              <a:cs typeface="Proxima Nova"/>
              <a:sym typeface="Proxima Nova"/>
            </a:endParaRPr>
          </a:p>
          <a:p>
            <a:pPr indent="0" lvl="0" marL="457200" rtl="0" algn="l">
              <a:spcBef>
                <a:spcPts val="1600"/>
              </a:spcBef>
              <a:spcAft>
                <a:spcPts val="0"/>
              </a:spcAft>
              <a:buNone/>
            </a:pPr>
            <a:r>
              <a:rPr lang="en" sz="2400">
                <a:solidFill>
                  <a:srgbClr val="000000"/>
                </a:solidFill>
                <a:latin typeface="Proxima Nova"/>
                <a:ea typeface="Proxima Nova"/>
                <a:cs typeface="Proxima Nova"/>
                <a:sym typeface="Proxima Nova"/>
              </a:rPr>
              <a:t>Not Solidarity - </a:t>
            </a:r>
            <a:r>
              <a:rPr i="1" lang="en" sz="2400">
                <a:solidFill>
                  <a:srgbClr val="000000"/>
                </a:solidFill>
                <a:latin typeface="Proxima Nova"/>
                <a:ea typeface="Proxima Nova"/>
                <a:cs typeface="Proxima Nova"/>
                <a:sym typeface="Proxima Nova"/>
              </a:rPr>
              <a:t>#breakingnews, #facebook</a:t>
            </a:r>
            <a:endParaRPr i="1" sz="2400">
              <a:solidFill>
                <a:srgbClr val="000000"/>
              </a:solidFill>
              <a:latin typeface="Proxima Nova"/>
              <a:ea typeface="Proxima Nova"/>
              <a:cs typeface="Proxima Nova"/>
              <a:sym typeface="Proxima Nova"/>
            </a:endParaRPr>
          </a:p>
          <a:p>
            <a:pPr indent="0" lvl="0" marL="0" rtl="0" algn="l">
              <a:spcBef>
                <a:spcPts val="1600"/>
              </a:spcBef>
              <a:spcAft>
                <a:spcPts val="1600"/>
              </a:spcAft>
              <a:buNone/>
            </a:pPr>
            <a:r>
              <a:t/>
            </a:r>
            <a:endParaRPr sz="2400">
              <a:latin typeface="Proxima Nova"/>
              <a:ea typeface="Proxima Nova"/>
              <a:cs typeface="Proxima Nova"/>
              <a:sym typeface="Proxima Nova"/>
            </a:endParaRPr>
          </a:p>
        </p:txBody>
      </p:sp>
      <p:sp>
        <p:nvSpPr>
          <p:cNvPr id="162" name="Google Shape;162;p26"/>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Data and Pre-processing</a:t>
            </a:r>
            <a:endParaRPr b="1" sz="30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Data </a:t>
            </a:r>
            <a:endParaRPr b="1" sz="3000">
              <a:latin typeface="Proxima Nova"/>
              <a:ea typeface="Proxima Nova"/>
              <a:cs typeface="Proxima Nova"/>
              <a:sym typeface="Proxima Nova"/>
            </a:endParaRPr>
          </a:p>
        </p:txBody>
      </p:sp>
      <p:graphicFrame>
        <p:nvGraphicFramePr>
          <p:cNvPr id="168" name="Google Shape;168;p27"/>
          <p:cNvGraphicFramePr/>
          <p:nvPr/>
        </p:nvGraphicFramePr>
        <p:xfrm>
          <a:off x="713950" y="1128075"/>
          <a:ext cx="3000000" cy="3000000"/>
        </p:xfrm>
        <a:graphic>
          <a:graphicData uri="http://schemas.openxmlformats.org/drawingml/2006/table">
            <a:tbl>
              <a:tblPr>
                <a:noFill/>
                <a:tableStyleId>{CFDF4D8D-8BE4-40D5-A375-DD064E6E0C4E}</a:tableStyleId>
              </a:tblPr>
              <a:tblGrid>
                <a:gridCol w="1916900"/>
                <a:gridCol w="1916900"/>
                <a:gridCol w="1916900"/>
                <a:gridCol w="1916900"/>
              </a:tblGrid>
              <a:tr h="381000">
                <a:tc>
                  <a:txBody>
                    <a:bodyPr/>
                    <a:lstStyle/>
                    <a:p>
                      <a:pPr indent="0" lvl="0" marL="0" rtl="0" algn="l">
                        <a:spcBef>
                          <a:spcPts val="0"/>
                        </a:spcBef>
                        <a:spcAft>
                          <a:spcPts val="0"/>
                        </a:spcAft>
                        <a:buNone/>
                      </a:pPr>
                      <a:r>
                        <a:rPr lang="en" sz="2400">
                          <a:latin typeface="Proxima Nova"/>
                          <a:ea typeface="Proxima Nova"/>
                          <a:cs typeface="Proxima Nova"/>
                          <a:sym typeface="Proxima Nova"/>
                        </a:rPr>
                        <a:t># of Tweets</a:t>
                      </a:r>
                      <a:endParaRPr sz="24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2400">
                          <a:latin typeface="Proxima Nova"/>
                          <a:ea typeface="Proxima Nova"/>
                          <a:cs typeface="Proxima Nova"/>
                          <a:sym typeface="Proxima Nova"/>
                        </a:rPr>
                        <a:t>Solidarity</a:t>
                      </a:r>
                      <a:endParaRPr sz="24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2400">
                          <a:latin typeface="Proxima Nova"/>
                          <a:ea typeface="Proxima Nova"/>
                          <a:cs typeface="Proxima Nova"/>
                          <a:sym typeface="Proxima Nova"/>
                        </a:rPr>
                        <a:t>Not Solidarity</a:t>
                      </a:r>
                      <a:endParaRPr sz="24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2400">
                          <a:latin typeface="Proxima Nova"/>
                          <a:ea typeface="Proxima Nova"/>
                          <a:cs typeface="Proxima Nova"/>
                          <a:sym typeface="Proxima Nova"/>
                        </a:rPr>
                        <a:t>Total</a:t>
                      </a:r>
                      <a:endParaRPr sz="24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sz="2400">
                          <a:latin typeface="Proxima Nova"/>
                          <a:ea typeface="Proxima Nova"/>
                          <a:cs typeface="Proxima Nova"/>
                          <a:sym typeface="Proxima Nova"/>
                        </a:rPr>
                        <a:t>Irma</a:t>
                      </a:r>
                      <a:endParaRPr sz="24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2400">
                          <a:latin typeface="Proxima Nova"/>
                          <a:ea typeface="Proxima Nova"/>
                          <a:cs typeface="Proxima Nova"/>
                          <a:sym typeface="Proxima Nova"/>
                        </a:rPr>
                        <a:t>12000</a:t>
                      </a:r>
                      <a:endParaRPr sz="24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2400">
                          <a:latin typeface="Proxima Nova"/>
                          <a:ea typeface="Proxima Nova"/>
                          <a:cs typeface="Proxima Nova"/>
                          <a:sym typeface="Proxima Nova"/>
                        </a:rPr>
                        <a:t>81697</a:t>
                      </a:r>
                      <a:endParaRPr sz="24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2400">
                          <a:latin typeface="Proxima Nova"/>
                          <a:ea typeface="Proxima Nova"/>
                          <a:cs typeface="Proxima Nova"/>
                          <a:sym typeface="Proxima Nova"/>
                        </a:rPr>
                        <a:t>93697</a:t>
                      </a:r>
                      <a:endParaRPr sz="24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sz="2400">
                          <a:latin typeface="Proxima Nova"/>
                          <a:ea typeface="Proxima Nova"/>
                          <a:cs typeface="Proxima Nova"/>
                          <a:sym typeface="Proxima Nova"/>
                        </a:rPr>
                        <a:t>Paris</a:t>
                      </a:r>
                      <a:endParaRPr sz="24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2400">
                          <a:latin typeface="Proxima Nova"/>
                          <a:ea typeface="Proxima Nova"/>
                          <a:cs typeface="Proxima Nova"/>
                          <a:sym typeface="Proxima Nova"/>
                        </a:rPr>
                        <a:t>20465</a:t>
                      </a:r>
                      <a:endParaRPr sz="24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2400">
                          <a:latin typeface="Proxima Nova"/>
                          <a:ea typeface="Proxima Nova"/>
                          <a:cs typeface="Proxima Nova"/>
                          <a:sym typeface="Proxima Nova"/>
                        </a:rPr>
                        <a:t>29874</a:t>
                      </a:r>
                      <a:endParaRPr sz="24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2400">
                          <a:latin typeface="Proxima Nova"/>
                          <a:ea typeface="Proxima Nova"/>
                          <a:cs typeface="Proxima Nova"/>
                          <a:sym typeface="Proxima Nova"/>
                        </a:rPr>
                        <a:t>50339</a:t>
                      </a:r>
                      <a:endParaRPr sz="24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1028275" y="1760575"/>
            <a:ext cx="7313400" cy="186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000000"/>
                </a:solidFill>
                <a:latin typeface="Proxima Nova"/>
                <a:ea typeface="Proxima Nova"/>
                <a:cs typeface="Proxima Nova"/>
                <a:sym typeface="Proxima Nova"/>
              </a:rPr>
              <a:t>RQ1: How useful are emojis as features in classifying expressions of solidarity?</a:t>
            </a:r>
            <a:endParaRPr sz="3000">
              <a:solidFill>
                <a:srgbClr val="000000"/>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graphicFrame>
        <p:nvGraphicFramePr>
          <p:cNvPr id="178" name="Google Shape;178;p29"/>
          <p:cNvGraphicFramePr/>
          <p:nvPr/>
        </p:nvGraphicFramePr>
        <p:xfrm>
          <a:off x="467650" y="956400"/>
          <a:ext cx="3000000" cy="3000000"/>
        </p:xfrm>
        <a:graphic>
          <a:graphicData uri="http://schemas.openxmlformats.org/drawingml/2006/table">
            <a:tbl>
              <a:tblPr>
                <a:noFill/>
                <a:tableStyleId>{CFDF4D8D-8BE4-40D5-A375-DD064E6E0C4E}</a:tableStyleId>
              </a:tblPr>
              <a:tblGrid>
                <a:gridCol w="4086450"/>
                <a:gridCol w="1965875"/>
                <a:gridCol w="2163850"/>
              </a:tblGrid>
              <a:tr h="381000">
                <a:tc>
                  <a:txBody>
                    <a:bodyPr/>
                    <a:lstStyle/>
                    <a:p>
                      <a:pPr indent="0" lvl="0" marL="0" rtl="0" algn="ctr">
                        <a:spcBef>
                          <a:spcPts val="0"/>
                        </a:spcBef>
                        <a:spcAft>
                          <a:spcPts val="0"/>
                        </a:spcAft>
                        <a:buNone/>
                      </a:pPr>
                      <a:r>
                        <a:rPr b="1" lang="en" sz="2400">
                          <a:latin typeface="Proxima Nova"/>
                          <a:ea typeface="Proxima Nova"/>
                          <a:cs typeface="Proxima Nova"/>
                          <a:sym typeface="Proxima Nova"/>
                        </a:rPr>
                        <a:t>Accuracy</a:t>
                      </a:r>
                      <a:endParaRPr b="1" sz="2400">
                        <a:latin typeface="Proxima Nova"/>
                        <a:ea typeface="Proxima Nova"/>
                        <a:cs typeface="Proxima Nova"/>
                        <a:sym typeface="Proxima Nova"/>
                      </a:endParaRPr>
                    </a:p>
                  </a:txBody>
                  <a:tcPr marT="91425" marB="91425" marR="91425" marL="91425">
                    <a:lnB cap="flat" cmpd="sng" w="9525">
                      <a:solidFill>
                        <a:srgbClr val="D5A6BD"/>
                      </a:solidFill>
                      <a:prstDash val="solid"/>
                      <a:round/>
                      <a:headEnd len="sm" w="sm" type="none"/>
                      <a:tailEnd len="sm" w="sm" type="none"/>
                    </a:lnB>
                  </a:tcPr>
                </a:tc>
                <a:tc>
                  <a:txBody>
                    <a:bodyPr/>
                    <a:lstStyle/>
                    <a:p>
                      <a:pPr indent="0" lvl="0" marL="0" rtl="0" algn="ctr">
                        <a:spcBef>
                          <a:spcPts val="0"/>
                        </a:spcBef>
                        <a:spcAft>
                          <a:spcPts val="0"/>
                        </a:spcAft>
                        <a:buNone/>
                      </a:pPr>
                      <a:r>
                        <a:rPr b="1" lang="en" sz="2400">
                          <a:latin typeface="Proxima Nova"/>
                          <a:ea typeface="Proxima Nova"/>
                          <a:cs typeface="Proxima Nova"/>
                          <a:sym typeface="Proxima Nova"/>
                        </a:rPr>
                        <a:t>Irma corpus</a:t>
                      </a:r>
                      <a:endParaRPr b="1" sz="2400">
                        <a:latin typeface="Proxima Nova"/>
                        <a:ea typeface="Proxima Nova"/>
                        <a:cs typeface="Proxima Nova"/>
                        <a:sym typeface="Proxima Nova"/>
                      </a:endParaRPr>
                    </a:p>
                  </a:txBody>
                  <a:tcPr marT="91425" marB="91425" marR="91425" marL="91425">
                    <a:lnB cap="flat" cmpd="sng" w="9525">
                      <a:solidFill>
                        <a:srgbClr val="D5A6BD"/>
                      </a:solidFill>
                      <a:prstDash val="solid"/>
                      <a:round/>
                      <a:headEnd len="sm" w="sm" type="none"/>
                      <a:tailEnd len="sm" w="sm" type="none"/>
                    </a:lnB>
                  </a:tcPr>
                </a:tc>
                <a:tc>
                  <a:txBody>
                    <a:bodyPr/>
                    <a:lstStyle/>
                    <a:p>
                      <a:pPr indent="0" lvl="0" marL="0" rtl="0" algn="ctr">
                        <a:spcBef>
                          <a:spcPts val="0"/>
                        </a:spcBef>
                        <a:spcAft>
                          <a:spcPts val="0"/>
                        </a:spcAft>
                        <a:buNone/>
                      </a:pPr>
                      <a:r>
                        <a:rPr b="1" lang="en" sz="2400">
                          <a:latin typeface="Proxima Nova"/>
                          <a:ea typeface="Proxima Nova"/>
                          <a:cs typeface="Proxima Nova"/>
                          <a:sym typeface="Proxima Nova"/>
                        </a:rPr>
                        <a:t>Paris corpus</a:t>
                      </a:r>
                      <a:endParaRPr b="1" sz="2400">
                        <a:latin typeface="Proxima Nova"/>
                        <a:ea typeface="Proxima Nova"/>
                        <a:cs typeface="Proxima Nova"/>
                        <a:sym typeface="Proxima Nova"/>
                      </a:endParaRPr>
                    </a:p>
                  </a:txBody>
                  <a:tcPr marT="91425" marB="91425" marR="91425" marL="91425">
                    <a:lnB cap="flat" cmpd="sng" w="9525">
                      <a:solidFill>
                        <a:srgbClr val="D5A6BD"/>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2400">
                          <a:latin typeface="Proxima Nova"/>
                          <a:ea typeface="Proxima Nova"/>
                          <a:cs typeface="Proxima Nova"/>
                          <a:sym typeface="Proxima Nova"/>
                        </a:rPr>
                        <a:t>RNN + LSTM (with emojis)</a:t>
                      </a:r>
                      <a:endParaRPr sz="2400">
                        <a:latin typeface="Proxima Nova"/>
                        <a:ea typeface="Proxima Nova"/>
                        <a:cs typeface="Proxima Nova"/>
                        <a:sym typeface="Proxima Nova"/>
                      </a:endParaRPr>
                    </a:p>
                  </a:txBody>
                  <a:tcPr marT="91425" marB="91425" marR="91425" marL="91425">
                    <a:lnL cap="flat" cmpd="sng" w="9525">
                      <a:solidFill>
                        <a:srgbClr val="D5A6BD"/>
                      </a:solidFill>
                      <a:prstDash val="solid"/>
                      <a:round/>
                      <a:headEnd len="sm" w="sm" type="none"/>
                      <a:tailEnd len="sm" w="sm" type="none"/>
                    </a:lnL>
                    <a:lnR cap="flat" cmpd="sng" w="9525">
                      <a:solidFill>
                        <a:srgbClr val="D5A6BD"/>
                      </a:solidFill>
                      <a:prstDash val="solid"/>
                      <a:round/>
                      <a:headEnd len="sm" w="sm" type="none"/>
                      <a:tailEnd len="sm" w="sm" type="none"/>
                    </a:lnR>
                    <a:lnT cap="flat" cmpd="sng" w="9525">
                      <a:solidFill>
                        <a:srgbClr val="D5A6BD"/>
                      </a:solidFill>
                      <a:prstDash val="solid"/>
                      <a:round/>
                      <a:headEnd len="sm" w="sm" type="none"/>
                      <a:tailEnd len="sm" w="sm" type="none"/>
                    </a:lnT>
                    <a:lnB cap="flat" cmpd="sng" w="9525">
                      <a:solidFill>
                        <a:srgbClr val="D5A6BD"/>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2400">
                          <a:latin typeface="Proxima Nova"/>
                          <a:ea typeface="Proxima Nova"/>
                          <a:cs typeface="Proxima Nova"/>
                          <a:sym typeface="Proxima Nova"/>
                        </a:rPr>
                        <a:t>93.5%</a:t>
                      </a:r>
                      <a:endParaRPr sz="2400">
                        <a:latin typeface="Proxima Nova"/>
                        <a:ea typeface="Proxima Nova"/>
                        <a:cs typeface="Proxima Nova"/>
                        <a:sym typeface="Proxima Nova"/>
                      </a:endParaRPr>
                    </a:p>
                  </a:txBody>
                  <a:tcPr marT="91425" marB="91425" marR="91425" marL="91425">
                    <a:lnL cap="flat" cmpd="sng" w="9525">
                      <a:solidFill>
                        <a:srgbClr val="D5A6BD"/>
                      </a:solidFill>
                      <a:prstDash val="solid"/>
                      <a:round/>
                      <a:headEnd len="sm" w="sm" type="none"/>
                      <a:tailEnd len="sm" w="sm" type="none"/>
                    </a:lnL>
                    <a:lnR cap="flat" cmpd="sng" w="9525">
                      <a:solidFill>
                        <a:srgbClr val="D5A6BD"/>
                      </a:solidFill>
                      <a:prstDash val="solid"/>
                      <a:round/>
                      <a:headEnd len="sm" w="sm" type="none"/>
                      <a:tailEnd len="sm" w="sm" type="none"/>
                    </a:lnR>
                    <a:lnT cap="flat" cmpd="sng" w="9525">
                      <a:solidFill>
                        <a:srgbClr val="D5A6BD"/>
                      </a:solidFill>
                      <a:prstDash val="solid"/>
                      <a:round/>
                      <a:headEnd len="sm" w="sm" type="none"/>
                      <a:tailEnd len="sm" w="sm" type="none"/>
                    </a:lnT>
                    <a:lnB cap="flat" cmpd="sng" w="9525">
                      <a:solidFill>
                        <a:srgbClr val="D5A6BD"/>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2400">
                          <a:latin typeface="Proxima Nova"/>
                          <a:ea typeface="Proxima Nova"/>
                          <a:cs typeface="Proxima Nova"/>
                          <a:sym typeface="Proxima Nova"/>
                        </a:rPr>
                        <a:t>86.7%</a:t>
                      </a:r>
                      <a:endParaRPr sz="2400">
                        <a:latin typeface="Proxima Nova"/>
                        <a:ea typeface="Proxima Nova"/>
                        <a:cs typeface="Proxima Nova"/>
                        <a:sym typeface="Proxima Nova"/>
                      </a:endParaRPr>
                    </a:p>
                  </a:txBody>
                  <a:tcPr marT="91425" marB="91425" marR="91425" marL="91425">
                    <a:lnL cap="flat" cmpd="sng" w="9525">
                      <a:solidFill>
                        <a:srgbClr val="D5A6BD"/>
                      </a:solidFill>
                      <a:prstDash val="solid"/>
                      <a:round/>
                      <a:headEnd len="sm" w="sm" type="none"/>
                      <a:tailEnd len="sm" w="sm" type="none"/>
                    </a:lnL>
                    <a:lnR cap="flat" cmpd="sng" w="9525">
                      <a:solidFill>
                        <a:srgbClr val="D5A6BD"/>
                      </a:solidFill>
                      <a:prstDash val="solid"/>
                      <a:round/>
                      <a:headEnd len="sm" w="sm" type="none"/>
                      <a:tailEnd len="sm" w="sm" type="none"/>
                    </a:lnR>
                    <a:lnT cap="flat" cmpd="sng" w="9525">
                      <a:solidFill>
                        <a:srgbClr val="D5A6BD"/>
                      </a:solidFill>
                      <a:prstDash val="solid"/>
                      <a:round/>
                      <a:headEnd len="sm" w="sm" type="none"/>
                      <a:tailEnd len="sm" w="sm" type="none"/>
                    </a:lnT>
                    <a:lnB cap="flat" cmpd="sng" w="9525">
                      <a:solidFill>
                        <a:srgbClr val="D5A6BD"/>
                      </a:solidFill>
                      <a:prstDash val="solid"/>
                      <a:round/>
                      <a:headEnd len="sm" w="sm" type="none"/>
                      <a:tailEnd len="sm" w="sm" type="none"/>
                    </a:lnB>
                    <a:solidFill>
                      <a:srgbClr val="D5A6BD"/>
                    </a:solidFill>
                  </a:tcPr>
                </a:tc>
              </a:tr>
              <a:tr h="396200">
                <a:tc>
                  <a:txBody>
                    <a:bodyPr/>
                    <a:lstStyle/>
                    <a:p>
                      <a:pPr indent="0" lvl="0" marL="0" rtl="0" algn="l">
                        <a:spcBef>
                          <a:spcPts val="0"/>
                        </a:spcBef>
                        <a:spcAft>
                          <a:spcPts val="0"/>
                        </a:spcAft>
                        <a:buNone/>
                      </a:pPr>
                      <a:r>
                        <a:rPr lang="en" sz="2400">
                          <a:latin typeface="Proxima Nova"/>
                          <a:ea typeface="Proxima Nova"/>
                          <a:cs typeface="Proxima Nova"/>
                          <a:sym typeface="Proxima Nova"/>
                        </a:rPr>
                        <a:t>RNN + LSTM (without emojis)</a:t>
                      </a:r>
                      <a:endParaRPr sz="2400">
                        <a:latin typeface="Proxima Nova"/>
                        <a:ea typeface="Proxima Nova"/>
                        <a:cs typeface="Proxima Nova"/>
                        <a:sym typeface="Proxima Nova"/>
                      </a:endParaRPr>
                    </a:p>
                  </a:txBody>
                  <a:tcPr marT="91425" marB="91425" marR="91425" marL="91425">
                    <a:lnT cap="flat" cmpd="sng" w="9525">
                      <a:solidFill>
                        <a:srgbClr val="D5A6BD"/>
                      </a:solidFill>
                      <a:prstDash val="solid"/>
                      <a:round/>
                      <a:headEnd len="sm" w="sm" type="none"/>
                      <a:tailEnd len="sm" w="sm" type="none"/>
                    </a:lnT>
                  </a:tcPr>
                </a:tc>
                <a:tc>
                  <a:txBody>
                    <a:bodyPr/>
                    <a:lstStyle/>
                    <a:p>
                      <a:pPr indent="0" lvl="0" marL="0" rtl="0" algn="ctr">
                        <a:spcBef>
                          <a:spcPts val="0"/>
                        </a:spcBef>
                        <a:spcAft>
                          <a:spcPts val="0"/>
                        </a:spcAft>
                        <a:buNone/>
                      </a:pPr>
                      <a:r>
                        <a:rPr lang="en" sz="2400">
                          <a:latin typeface="Proxima Nova"/>
                          <a:ea typeface="Proxima Nova"/>
                          <a:cs typeface="Proxima Nova"/>
                          <a:sym typeface="Proxima Nova"/>
                        </a:rPr>
                        <a:t>89.8%</a:t>
                      </a:r>
                      <a:endParaRPr sz="2400">
                        <a:latin typeface="Proxima Nova"/>
                        <a:ea typeface="Proxima Nova"/>
                        <a:cs typeface="Proxima Nova"/>
                        <a:sym typeface="Proxima Nova"/>
                      </a:endParaRPr>
                    </a:p>
                  </a:txBody>
                  <a:tcPr marT="91425" marB="91425" marR="91425" marL="91425">
                    <a:lnT cap="flat" cmpd="sng" w="9525">
                      <a:solidFill>
                        <a:srgbClr val="D5A6BD"/>
                      </a:solidFill>
                      <a:prstDash val="solid"/>
                      <a:round/>
                      <a:headEnd len="sm" w="sm" type="none"/>
                      <a:tailEnd len="sm" w="sm" type="none"/>
                    </a:lnT>
                  </a:tcPr>
                </a:tc>
                <a:tc>
                  <a:txBody>
                    <a:bodyPr/>
                    <a:lstStyle/>
                    <a:p>
                      <a:pPr indent="0" lvl="0" marL="0" rtl="0" algn="ctr">
                        <a:spcBef>
                          <a:spcPts val="0"/>
                        </a:spcBef>
                        <a:spcAft>
                          <a:spcPts val="0"/>
                        </a:spcAft>
                        <a:buNone/>
                      </a:pPr>
                      <a:r>
                        <a:rPr lang="en" sz="2400">
                          <a:latin typeface="Proxima Nova"/>
                          <a:ea typeface="Proxima Nova"/>
                          <a:cs typeface="Proxima Nova"/>
                          <a:sym typeface="Proxima Nova"/>
                        </a:rPr>
                        <a:t>86.1%</a:t>
                      </a:r>
                      <a:endParaRPr sz="2400">
                        <a:latin typeface="Proxima Nova"/>
                        <a:ea typeface="Proxima Nova"/>
                        <a:cs typeface="Proxima Nova"/>
                        <a:sym typeface="Proxima Nova"/>
                      </a:endParaRPr>
                    </a:p>
                  </a:txBody>
                  <a:tcPr marT="91425" marB="91425" marR="91425" marL="91425">
                    <a:lnT cap="flat" cmpd="sng" w="9525">
                      <a:solidFill>
                        <a:srgbClr val="D5A6BD"/>
                      </a:solidFill>
                      <a:prstDash val="solid"/>
                      <a:round/>
                      <a:headEnd len="sm" w="sm" type="none"/>
                      <a:tailEnd len="sm" w="sm" type="none"/>
                    </a:lnT>
                  </a:tcPr>
                </a:tc>
              </a:tr>
              <a:tr h="381000">
                <a:tc>
                  <a:txBody>
                    <a:bodyPr/>
                    <a:lstStyle/>
                    <a:p>
                      <a:pPr indent="0" lvl="0" marL="0" rtl="0" algn="l">
                        <a:spcBef>
                          <a:spcPts val="0"/>
                        </a:spcBef>
                        <a:spcAft>
                          <a:spcPts val="0"/>
                        </a:spcAft>
                        <a:buNone/>
                      </a:pPr>
                      <a:r>
                        <a:rPr lang="en" sz="2400">
                          <a:latin typeface="Proxima Nova"/>
                          <a:ea typeface="Proxima Nova"/>
                          <a:cs typeface="Proxima Nova"/>
                          <a:sym typeface="Proxima Nova"/>
                        </a:rPr>
                        <a:t>TF-IDF</a:t>
                      </a:r>
                      <a:endParaRPr sz="24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2400">
                          <a:latin typeface="Proxima Nova"/>
                          <a:ea typeface="Proxima Nova"/>
                          <a:cs typeface="Proxima Nova"/>
                          <a:sym typeface="Proxima Nova"/>
                        </a:rPr>
                        <a:t>85.71%</a:t>
                      </a:r>
                      <a:endParaRPr sz="24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2400">
                          <a:latin typeface="Proxima Nova"/>
                          <a:ea typeface="Proxima Nova"/>
                          <a:cs typeface="Proxima Nova"/>
                          <a:sym typeface="Proxima Nova"/>
                        </a:rPr>
                        <a:t>75.72%</a:t>
                      </a:r>
                      <a:endParaRPr sz="24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sz="2400">
                          <a:latin typeface="Proxima Nova"/>
                          <a:ea typeface="Proxima Nova"/>
                          <a:cs typeface="Proxima Nova"/>
                          <a:sym typeface="Proxima Nova"/>
                        </a:rPr>
                        <a:t>TF-IDF +  Bigrams</a:t>
                      </a:r>
                      <a:endParaRPr sz="24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2400">
                          <a:latin typeface="Proxima Nova"/>
                          <a:ea typeface="Proxima Nova"/>
                          <a:cs typeface="Proxima Nova"/>
                          <a:sym typeface="Proxima Nova"/>
                        </a:rPr>
                        <a:t>82.62%</a:t>
                      </a:r>
                      <a:endParaRPr sz="24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2400">
                          <a:latin typeface="Proxima Nova"/>
                          <a:ea typeface="Proxima Nova"/>
                          <a:cs typeface="Proxima Nova"/>
                          <a:sym typeface="Proxima Nova"/>
                        </a:rPr>
                        <a:t>76.98%</a:t>
                      </a:r>
                      <a:endParaRPr sz="24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sz="2400">
                          <a:latin typeface="Proxima Nova"/>
                          <a:ea typeface="Proxima Nova"/>
                          <a:cs typeface="Proxima Nova"/>
                          <a:sym typeface="Proxima Nova"/>
                        </a:rPr>
                        <a:t>Bigrams only</a:t>
                      </a:r>
                      <a:endParaRPr sz="24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2400">
                          <a:latin typeface="Proxima Nova"/>
                          <a:ea typeface="Proxima Nova"/>
                          <a:cs typeface="Proxima Nova"/>
                          <a:sym typeface="Proxima Nova"/>
                        </a:rPr>
                        <a:t>79.86%</a:t>
                      </a:r>
                      <a:endParaRPr sz="24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2400">
                          <a:latin typeface="Proxima Nova"/>
                          <a:ea typeface="Proxima Nova"/>
                          <a:cs typeface="Proxima Nova"/>
                          <a:sym typeface="Proxima Nova"/>
                        </a:rPr>
                        <a:t>75.24%</a:t>
                      </a:r>
                      <a:endParaRPr sz="24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1028275" y="1760575"/>
            <a:ext cx="7313400" cy="186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000">
                <a:latin typeface="Proxima Nova"/>
                <a:ea typeface="Proxima Nova"/>
                <a:cs typeface="Proxima Nova"/>
                <a:sym typeface="Proxima Nova"/>
              </a:rPr>
              <a:t>RQ2: Which emojis are used in expressions of solidarity of crisis events and how do they compare to the emojis used in other (regular) tweets?</a:t>
            </a:r>
            <a:endParaRPr sz="3000">
              <a:latin typeface="Proxima Nova"/>
              <a:ea typeface="Proxima Nova"/>
              <a:cs typeface="Proxima Nova"/>
              <a:sym typeface="Proxima Nova"/>
            </a:endParaRPr>
          </a:p>
          <a:p>
            <a:pPr indent="0" lvl="0" marL="0" rtl="0" algn="l">
              <a:spcBef>
                <a:spcPts val="1600"/>
              </a:spcBef>
              <a:spcAft>
                <a:spcPts val="0"/>
              </a:spcAft>
              <a:buNone/>
            </a:pPr>
            <a:r>
              <a:t/>
            </a:r>
            <a:endParaRPr sz="3000">
              <a:solidFill>
                <a:srgbClr val="000000"/>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31"/>
          <p:cNvPicPr preferRelativeResize="0"/>
          <p:nvPr/>
        </p:nvPicPr>
        <p:blipFill rotWithShape="1">
          <a:blip r:embed="rId3">
            <a:alphaModFix/>
          </a:blip>
          <a:srcRect b="0" l="0" r="42126" t="0"/>
          <a:stretch/>
        </p:blipFill>
        <p:spPr>
          <a:xfrm>
            <a:off x="948925" y="76200"/>
            <a:ext cx="4043300" cy="5034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Crisis Event - Hurricane Irma (Sept 2017)</a:t>
            </a:r>
            <a:endParaRPr b="1" sz="3000">
              <a:latin typeface="Proxima Nova"/>
              <a:ea typeface="Proxima Nova"/>
              <a:cs typeface="Proxima Nova"/>
              <a:sym typeface="Proxima Nova"/>
            </a:endParaRPr>
          </a:p>
        </p:txBody>
      </p:sp>
      <p:pic>
        <p:nvPicPr>
          <p:cNvPr id="62" name="Google Shape;62;p14"/>
          <p:cNvPicPr preferRelativeResize="0"/>
          <p:nvPr/>
        </p:nvPicPr>
        <p:blipFill>
          <a:blip r:embed="rId3">
            <a:alphaModFix/>
          </a:blip>
          <a:stretch>
            <a:fillRect/>
          </a:stretch>
        </p:blipFill>
        <p:spPr>
          <a:xfrm>
            <a:off x="0" y="650750"/>
            <a:ext cx="9040676" cy="4419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2"/>
          <p:cNvPicPr preferRelativeResize="0"/>
          <p:nvPr/>
        </p:nvPicPr>
        <p:blipFill>
          <a:blip r:embed="rId3">
            <a:alphaModFix/>
          </a:blip>
          <a:stretch>
            <a:fillRect/>
          </a:stretch>
        </p:blipFill>
        <p:spPr>
          <a:xfrm>
            <a:off x="948925" y="76200"/>
            <a:ext cx="6986375" cy="50340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1028275" y="1760575"/>
            <a:ext cx="7313400" cy="186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000">
                <a:latin typeface="Proxima Nova"/>
                <a:ea typeface="Proxima Nova"/>
                <a:cs typeface="Proxima Nova"/>
                <a:sym typeface="Proxima Nova"/>
              </a:rPr>
              <a:t>RQ3: Which emojis co-occur in tweets that are posted within areas directly affected by crisis events as compared to those tweets that are posted from other areas?</a:t>
            </a:r>
            <a:endParaRPr sz="3000">
              <a:latin typeface="Proxima Nova"/>
              <a:ea typeface="Proxima Nova"/>
              <a:cs typeface="Proxima Nova"/>
              <a:sym typeface="Proxima Nova"/>
            </a:endParaRPr>
          </a:p>
          <a:p>
            <a:pPr indent="0" lvl="0" marL="0" rtl="0" algn="l">
              <a:spcBef>
                <a:spcPts val="1600"/>
              </a:spcBef>
              <a:spcAft>
                <a:spcPts val="0"/>
              </a:spcAft>
              <a:buClr>
                <a:schemeClr val="dk1"/>
              </a:buClr>
              <a:buSzPts val="1100"/>
              <a:buFont typeface="Arial"/>
              <a:buNone/>
            </a:pPr>
            <a:r>
              <a:t/>
            </a:r>
            <a:endParaRPr sz="2200"/>
          </a:p>
          <a:p>
            <a:pPr indent="0" lvl="0" marL="0" rtl="0" algn="l">
              <a:spcBef>
                <a:spcPts val="0"/>
              </a:spcBef>
              <a:spcAft>
                <a:spcPts val="0"/>
              </a:spcAft>
              <a:buNone/>
            </a:pPr>
            <a:r>
              <a:t/>
            </a:r>
            <a:endParaRPr sz="30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p:nvPr/>
        </p:nvSpPr>
        <p:spPr>
          <a:xfrm>
            <a:off x="156475" y="1515850"/>
            <a:ext cx="4254300" cy="36294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4"/>
          <p:cNvPicPr preferRelativeResize="0"/>
          <p:nvPr/>
        </p:nvPicPr>
        <p:blipFill>
          <a:blip r:embed="rId3">
            <a:alphaModFix/>
          </a:blip>
          <a:stretch>
            <a:fillRect/>
          </a:stretch>
        </p:blipFill>
        <p:spPr>
          <a:xfrm>
            <a:off x="146550" y="972725"/>
            <a:ext cx="4254299" cy="4171676"/>
          </a:xfrm>
          <a:prstGeom prst="rect">
            <a:avLst/>
          </a:prstGeom>
          <a:noFill/>
          <a:ln cap="flat" cmpd="sng" w="9525">
            <a:solidFill>
              <a:srgbClr val="000000"/>
            </a:solidFill>
            <a:prstDash val="solid"/>
            <a:round/>
            <a:headEnd len="sm" w="sm" type="none"/>
            <a:tailEnd len="sm" w="sm" type="none"/>
          </a:ln>
        </p:spPr>
      </p:pic>
      <p:sp>
        <p:nvSpPr>
          <p:cNvPr id="205" name="Google Shape;205;p34"/>
          <p:cNvSpPr txBox="1"/>
          <p:nvPr/>
        </p:nvSpPr>
        <p:spPr>
          <a:xfrm>
            <a:off x="343650" y="463975"/>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Irma within affected regions</a:t>
            </a:r>
            <a:endParaRPr sz="240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5"/>
          <p:cNvSpPr/>
          <p:nvPr/>
        </p:nvSpPr>
        <p:spPr>
          <a:xfrm>
            <a:off x="4508425" y="1525625"/>
            <a:ext cx="4438200" cy="34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156475" y="1515850"/>
            <a:ext cx="4254300" cy="36294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5"/>
          <p:cNvPicPr preferRelativeResize="0"/>
          <p:nvPr/>
        </p:nvPicPr>
        <p:blipFill>
          <a:blip r:embed="rId3">
            <a:alphaModFix/>
          </a:blip>
          <a:stretch>
            <a:fillRect/>
          </a:stretch>
        </p:blipFill>
        <p:spPr>
          <a:xfrm>
            <a:off x="146550" y="972725"/>
            <a:ext cx="4254299" cy="4171676"/>
          </a:xfrm>
          <a:prstGeom prst="rect">
            <a:avLst/>
          </a:prstGeom>
          <a:noFill/>
          <a:ln cap="flat" cmpd="sng" w="9525">
            <a:solidFill>
              <a:srgbClr val="000000"/>
            </a:solidFill>
            <a:prstDash val="solid"/>
            <a:round/>
            <a:headEnd len="sm" w="sm" type="none"/>
            <a:tailEnd len="sm" w="sm" type="none"/>
          </a:ln>
        </p:spPr>
      </p:pic>
      <p:pic>
        <p:nvPicPr>
          <p:cNvPr id="213" name="Google Shape;213;p35"/>
          <p:cNvPicPr preferRelativeResize="0"/>
          <p:nvPr/>
        </p:nvPicPr>
        <p:blipFill>
          <a:blip r:embed="rId4">
            <a:alphaModFix/>
          </a:blip>
          <a:stretch>
            <a:fillRect/>
          </a:stretch>
        </p:blipFill>
        <p:spPr>
          <a:xfrm>
            <a:off x="4504350" y="973525"/>
            <a:ext cx="4438349" cy="4171676"/>
          </a:xfrm>
          <a:prstGeom prst="rect">
            <a:avLst/>
          </a:prstGeom>
          <a:noFill/>
          <a:ln cap="flat" cmpd="sng" w="9525">
            <a:solidFill>
              <a:srgbClr val="000000"/>
            </a:solidFill>
            <a:prstDash val="solid"/>
            <a:round/>
            <a:headEnd len="sm" w="sm" type="none"/>
            <a:tailEnd len="sm" w="sm" type="none"/>
          </a:ln>
        </p:spPr>
      </p:pic>
      <p:sp>
        <p:nvSpPr>
          <p:cNvPr id="214" name="Google Shape;214;p35"/>
          <p:cNvSpPr txBox="1"/>
          <p:nvPr/>
        </p:nvSpPr>
        <p:spPr>
          <a:xfrm>
            <a:off x="343650" y="463975"/>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Irma within affected regions</a:t>
            </a:r>
            <a:endParaRPr sz="2400">
              <a:latin typeface="Proxima Nova"/>
              <a:ea typeface="Proxima Nova"/>
              <a:cs typeface="Proxima Nova"/>
              <a:sym typeface="Proxima Nova"/>
            </a:endParaRPr>
          </a:p>
        </p:txBody>
      </p:sp>
      <p:sp>
        <p:nvSpPr>
          <p:cNvPr id="215" name="Google Shape;215;p35"/>
          <p:cNvSpPr txBox="1"/>
          <p:nvPr/>
        </p:nvSpPr>
        <p:spPr>
          <a:xfrm>
            <a:off x="4508425" y="497762"/>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Irma outside affected regions</a:t>
            </a:r>
            <a:endParaRPr sz="24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6"/>
          <p:cNvSpPr/>
          <p:nvPr/>
        </p:nvSpPr>
        <p:spPr>
          <a:xfrm>
            <a:off x="4508425" y="1525625"/>
            <a:ext cx="4438200" cy="34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p:nvPr/>
        </p:nvSpPr>
        <p:spPr>
          <a:xfrm>
            <a:off x="156475" y="1515850"/>
            <a:ext cx="4254300" cy="36294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6"/>
          <p:cNvPicPr preferRelativeResize="0"/>
          <p:nvPr/>
        </p:nvPicPr>
        <p:blipFill>
          <a:blip r:embed="rId3">
            <a:alphaModFix/>
          </a:blip>
          <a:stretch>
            <a:fillRect/>
          </a:stretch>
        </p:blipFill>
        <p:spPr>
          <a:xfrm>
            <a:off x="146550" y="972725"/>
            <a:ext cx="4254299" cy="4171676"/>
          </a:xfrm>
          <a:prstGeom prst="rect">
            <a:avLst/>
          </a:prstGeom>
          <a:noFill/>
          <a:ln cap="flat" cmpd="sng" w="9525">
            <a:solidFill>
              <a:srgbClr val="000000"/>
            </a:solidFill>
            <a:prstDash val="solid"/>
            <a:round/>
            <a:headEnd len="sm" w="sm" type="none"/>
            <a:tailEnd len="sm" w="sm" type="none"/>
          </a:ln>
        </p:spPr>
      </p:pic>
      <p:pic>
        <p:nvPicPr>
          <p:cNvPr id="223" name="Google Shape;223;p36"/>
          <p:cNvPicPr preferRelativeResize="0"/>
          <p:nvPr/>
        </p:nvPicPr>
        <p:blipFill>
          <a:blip r:embed="rId4">
            <a:alphaModFix/>
          </a:blip>
          <a:stretch>
            <a:fillRect/>
          </a:stretch>
        </p:blipFill>
        <p:spPr>
          <a:xfrm>
            <a:off x="4504350" y="973525"/>
            <a:ext cx="4438349" cy="4171676"/>
          </a:xfrm>
          <a:prstGeom prst="rect">
            <a:avLst/>
          </a:prstGeom>
          <a:noFill/>
          <a:ln cap="flat" cmpd="sng" w="9525">
            <a:solidFill>
              <a:srgbClr val="000000"/>
            </a:solidFill>
            <a:prstDash val="solid"/>
            <a:round/>
            <a:headEnd len="sm" w="sm" type="none"/>
            <a:tailEnd len="sm" w="sm" type="none"/>
          </a:ln>
        </p:spPr>
      </p:pic>
      <p:sp>
        <p:nvSpPr>
          <p:cNvPr id="224" name="Google Shape;224;p36"/>
          <p:cNvSpPr txBox="1"/>
          <p:nvPr/>
        </p:nvSpPr>
        <p:spPr>
          <a:xfrm>
            <a:off x="343650" y="463975"/>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Irma within affected regions</a:t>
            </a:r>
            <a:endParaRPr sz="2400">
              <a:latin typeface="Proxima Nova"/>
              <a:ea typeface="Proxima Nova"/>
              <a:cs typeface="Proxima Nova"/>
              <a:sym typeface="Proxima Nova"/>
            </a:endParaRPr>
          </a:p>
        </p:txBody>
      </p:sp>
      <p:sp>
        <p:nvSpPr>
          <p:cNvPr id="225" name="Google Shape;225;p36"/>
          <p:cNvSpPr txBox="1"/>
          <p:nvPr/>
        </p:nvSpPr>
        <p:spPr>
          <a:xfrm>
            <a:off x="4508425" y="497762"/>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Irma outside affected regions</a:t>
            </a:r>
            <a:endParaRPr sz="2400">
              <a:latin typeface="Proxima Nova"/>
              <a:ea typeface="Proxima Nova"/>
              <a:cs typeface="Proxima Nova"/>
              <a:sym typeface="Proxima Nova"/>
            </a:endParaRPr>
          </a:p>
        </p:txBody>
      </p:sp>
      <p:sp>
        <p:nvSpPr>
          <p:cNvPr id="226" name="Google Shape;226;p36"/>
          <p:cNvSpPr/>
          <p:nvPr/>
        </p:nvSpPr>
        <p:spPr>
          <a:xfrm>
            <a:off x="2412000" y="2725725"/>
            <a:ext cx="724200" cy="464100"/>
          </a:xfrm>
          <a:prstGeom prst="ellipse">
            <a:avLst/>
          </a:prstGeom>
          <a:noFill/>
          <a:ln cap="flat" cmpd="sng" w="762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6"/>
          <p:cNvSpPr/>
          <p:nvPr/>
        </p:nvSpPr>
        <p:spPr>
          <a:xfrm>
            <a:off x="7141075" y="2780150"/>
            <a:ext cx="724200" cy="464100"/>
          </a:xfrm>
          <a:prstGeom prst="ellipse">
            <a:avLst/>
          </a:prstGeom>
          <a:noFill/>
          <a:ln cap="flat" cmpd="sng" w="762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37"/>
          <p:cNvPicPr preferRelativeResize="0"/>
          <p:nvPr/>
        </p:nvPicPr>
        <p:blipFill>
          <a:blip r:embed="rId3">
            <a:alphaModFix/>
          </a:blip>
          <a:stretch>
            <a:fillRect/>
          </a:stretch>
        </p:blipFill>
        <p:spPr>
          <a:xfrm>
            <a:off x="152400" y="944450"/>
            <a:ext cx="4280425" cy="4043999"/>
          </a:xfrm>
          <a:prstGeom prst="rect">
            <a:avLst/>
          </a:prstGeom>
          <a:noFill/>
          <a:ln cap="flat" cmpd="sng" w="9525">
            <a:solidFill>
              <a:srgbClr val="000000"/>
            </a:solidFill>
            <a:prstDash val="solid"/>
            <a:round/>
            <a:headEnd len="sm" w="sm" type="none"/>
            <a:tailEnd len="sm" w="sm" type="none"/>
          </a:ln>
        </p:spPr>
      </p:pic>
      <p:sp>
        <p:nvSpPr>
          <p:cNvPr id="233" name="Google Shape;233;p37"/>
          <p:cNvSpPr txBox="1"/>
          <p:nvPr/>
        </p:nvSpPr>
        <p:spPr>
          <a:xfrm>
            <a:off x="343650" y="463975"/>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Paris within affected regions</a:t>
            </a:r>
            <a:endParaRPr sz="24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38"/>
          <p:cNvPicPr preferRelativeResize="0"/>
          <p:nvPr/>
        </p:nvPicPr>
        <p:blipFill>
          <a:blip r:embed="rId3">
            <a:alphaModFix/>
          </a:blip>
          <a:stretch>
            <a:fillRect/>
          </a:stretch>
        </p:blipFill>
        <p:spPr>
          <a:xfrm>
            <a:off x="152400" y="944450"/>
            <a:ext cx="4280425" cy="4043999"/>
          </a:xfrm>
          <a:prstGeom prst="rect">
            <a:avLst/>
          </a:prstGeom>
          <a:noFill/>
          <a:ln cap="flat" cmpd="sng" w="9525">
            <a:solidFill>
              <a:srgbClr val="000000"/>
            </a:solidFill>
            <a:prstDash val="solid"/>
            <a:round/>
            <a:headEnd len="sm" w="sm" type="none"/>
            <a:tailEnd len="sm" w="sm" type="none"/>
          </a:ln>
        </p:spPr>
      </p:pic>
      <p:pic>
        <p:nvPicPr>
          <p:cNvPr id="239" name="Google Shape;239;p38"/>
          <p:cNvPicPr preferRelativeResize="0"/>
          <p:nvPr/>
        </p:nvPicPr>
        <p:blipFill>
          <a:blip r:embed="rId4">
            <a:alphaModFix/>
          </a:blip>
          <a:stretch>
            <a:fillRect/>
          </a:stretch>
        </p:blipFill>
        <p:spPr>
          <a:xfrm>
            <a:off x="4572000" y="944450"/>
            <a:ext cx="4419600" cy="4044000"/>
          </a:xfrm>
          <a:prstGeom prst="rect">
            <a:avLst/>
          </a:prstGeom>
          <a:noFill/>
          <a:ln cap="flat" cmpd="sng" w="9525">
            <a:solidFill>
              <a:srgbClr val="000000"/>
            </a:solidFill>
            <a:prstDash val="solid"/>
            <a:round/>
            <a:headEnd len="sm" w="sm" type="none"/>
            <a:tailEnd len="sm" w="sm" type="none"/>
          </a:ln>
        </p:spPr>
      </p:pic>
      <p:sp>
        <p:nvSpPr>
          <p:cNvPr id="240" name="Google Shape;240;p38"/>
          <p:cNvSpPr txBox="1"/>
          <p:nvPr/>
        </p:nvSpPr>
        <p:spPr>
          <a:xfrm>
            <a:off x="343650" y="463975"/>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Paris</a:t>
            </a:r>
            <a:r>
              <a:rPr lang="en" sz="2400">
                <a:latin typeface="Proxima Nova"/>
                <a:ea typeface="Proxima Nova"/>
                <a:cs typeface="Proxima Nova"/>
                <a:sym typeface="Proxima Nova"/>
              </a:rPr>
              <a:t> within affected regions</a:t>
            </a:r>
            <a:endParaRPr sz="2400">
              <a:latin typeface="Proxima Nova"/>
              <a:ea typeface="Proxima Nova"/>
              <a:cs typeface="Proxima Nova"/>
              <a:sym typeface="Proxima Nova"/>
            </a:endParaRPr>
          </a:p>
        </p:txBody>
      </p:sp>
      <p:sp>
        <p:nvSpPr>
          <p:cNvPr id="241" name="Google Shape;241;p38"/>
          <p:cNvSpPr txBox="1"/>
          <p:nvPr/>
        </p:nvSpPr>
        <p:spPr>
          <a:xfrm>
            <a:off x="4508425" y="497762"/>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Paris</a:t>
            </a:r>
            <a:r>
              <a:rPr lang="en" sz="2400">
                <a:latin typeface="Proxima Nova"/>
                <a:ea typeface="Proxima Nova"/>
                <a:cs typeface="Proxima Nova"/>
                <a:sym typeface="Proxima Nova"/>
              </a:rPr>
              <a:t> outside affected regions</a:t>
            </a:r>
            <a:endParaRPr sz="24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39"/>
          <p:cNvPicPr preferRelativeResize="0"/>
          <p:nvPr/>
        </p:nvPicPr>
        <p:blipFill>
          <a:blip r:embed="rId3">
            <a:alphaModFix/>
          </a:blip>
          <a:stretch>
            <a:fillRect/>
          </a:stretch>
        </p:blipFill>
        <p:spPr>
          <a:xfrm>
            <a:off x="152400" y="944450"/>
            <a:ext cx="4280425" cy="4043999"/>
          </a:xfrm>
          <a:prstGeom prst="rect">
            <a:avLst/>
          </a:prstGeom>
          <a:noFill/>
          <a:ln cap="flat" cmpd="sng" w="9525">
            <a:solidFill>
              <a:srgbClr val="000000"/>
            </a:solidFill>
            <a:prstDash val="solid"/>
            <a:round/>
            <a:headEnd len="sm" w="sm" type="none"/>
            <a:tailEnd len="sm" w="sm" type="none"/>
          </a:ln>
        </p:spPr>
      </p:pic>
      <p:pic>
        <p:nvPicPr>
          <p:cNvPr id="247" name="Google Shape;247;p39"/>
          <p:cNvPicPr preferRelativeResize="0"/>
          <p:nvPr/>
        </p:nvPicPr>
        <p:blipFill>
          <a:blip r:embed="rId4">
            <a:alphaModFix/>
          </a:blip>
          <a:stretch>
            <a:fillRect/>
          </a:stretch>
        </p:blipFill>
        <p:spPr>
          <a:xfrm>
            <a:off x="4572000" y="944450"/>
            <a:ext cx="4419600" cy="4044000"/>
          </a:xfrm>
          <a:prstGeom prst="rect">
            <a:avLst/>
          </a:prstGeom>
          <a:noFill/>
          <a:ln cap="flat" cmpd="sng" w="9525">
            <a:solidFill>
              <a:srgbClr val="000000"/>
            </a:solidFill>
            <a:prstDash val="solid"/>
            <a:round/>
            <a:headEnd len="sm" w="sm" type="none"/>
            <a:tailEnd len="sm" w="sm" type="none"/>
          </a:ln>
        </p:spPr>
      </p:pic>
      <p:pic>
        <p:nvPicPr>
          <p:cNvPr id="248" name="Google Shape;248;p39"/>
          <p:cNvPicPr preferRelativeResize="0"/>
          <p:nvPr/>
        </p:nvPicPr>
        <p:blipFill>
          <a:blip r:embed="rId5">
            <a:alphaModFix/>
          </a:blip>
          <a:stretch>
            <a:fillRect/>
          </a:stretch>
        </p:blipFill>
        <p:spPr>
          <a:xfrm>
            <a:off x="7294425" y="944450"/>
            <a:ext cx="1697175" cy="1112900"/>
          </a:xfrm>
          <a:prstGeom prst="rect">
            <a:avLst/>
          </a:prstGeom>
          <a:noFill/>
          <a:ln cap="flat" cmpd="sng" w="76200">
            <a:solidFill>
              <a:srgbClr val="741B47"/>
            </a:solidFill>
            <a:prstDash val="solid"/>
            <a:round/>
            <a:headEnd len="sm" w="sm" type="none"/>
            <a:tailEnd len="sm" w="sm" type="none"/>
          </a:ln>
        </p:spPr>
      </p:pic>
      <p:sp>
        <p:nvSpPr>
          <p:cNvPr id="249" name="Google Shape;249;p39"/>
          <p:cNvSpPr txBox="1"/>
          <p:nvPr/>
        </p:nvSpPr>
        <p:spPr>
          <a:xfrm>
            <a:off x="343650" y="463975"/>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Paris within affected regions</a:t>
            </a:r>
            <a:endParaRPr sz="2400">
              <a:latin typeface="Proxima Nova"/>
              <a:ea typeface="Proxima Nova"/>
              <a:cs typeface="Proxima Nova"/>
              <a:sym typeface="Proxima Nova"/>
            </a:endParaRPr>
          </a:p>
        </p:txBody>
      </p:sp>
      <p:sp>
        <p:nvSpPr>
          <p:cNvPr id="250" name="Google Shape;250;p39"/>
          <p:cNvSpPr txBox="1"/>
          <p:nvPr/>
        </p:nvSpPr>
        <p:spPr>
          <a:xfrm>
            <a:off x="4508425" y="497762"/>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Paris outside affected regions</a:t>
            </a:r>
            <a:endParaRPr sz="2400">
              <a:latin typeface="Proxima Nova"/>
              <a:ea typeface="Proxima Nova"/>
              <a:cs typeface="Proxima Nova"/>
              <a:sym typeface="Proxima Nova"/>
            </a:endParaRPr>
          </a:p>
        </p:txBody>
      </p:sp>
      <p:sp>
        <p:nvSpPr>
          <p:cNvPr id="251" name="Google Shape;251;p39"/>
          <p:cNvSpPr/>
          <p:nvPr/>
        </p:nvSpPr>
        <p:spPr>
          <a:xfrm rot="-3172444">
            <a:off x="6488860" y="2098844"/>
            <a:ext cx="1020430" cy="776767"/>
          </a:xfrm>
          <a:prstGeom prst="leftArrow">
            <a:avLst>
              <a:gd fmla="val 50000" name="adj1"/>
              <a:gd fmla="val 50000" name="adj2"/>
            </a:avLst>
          </a:prstGeom>
          <a:noFill/>
          <a:ln cap="flat" cmpd="sng" w="762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1028275" y="1760575"/>
            <a:ext cx="7313400" cy="186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000">
                <a:latin typeface="Proxima Nova"/>
                <a:ea typeface="Proxima Nova"/>
                <a:cs typeface="Proxima Nova"/>
                <a:sym typeface="Proxima Nova"/>
              </a:rPr>
              <a:t>RQ4: How can emojis be used to understand the diffusion of solidarity expressions over time?</a:t>
            </a:r>
            <a:endParaRPr sz="3000">
              <a:latin typeface="Proxima Nova"/>
              <a:ea typeface="Proxima Nova"/>
              <a:cs typeface="Proxima Nova"/>
              <a:sym typeface="Proxima Nova"/>
            </a:endParaRPr>
          </a:p>
          <a:p>
            <a:pPr indent="0" lvl="0" marL="0" rtl="0" algn="l">
              <a:spcBef>
                <a:spcPts val="1600"/>
              </a:spcBef>
              <a:spcAft>
                <a:spcPts val="0"/>
              </a:spcAft>
              <a:buNone/>
            </a:pPr>
            <a:r>
              <a:t/>
            </a:r>
            <a:endParaRPr sz="30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41"/>
          <p:cNvPicPr preferRelativeResize="0"/>
          <p:nvPr/>
        </p:nvPicPr>
        <p:blipFill>
          <a:blip r:embed="rId3">
            <a:alphaModFix/>
          </a:blip>
          <a:stretch>
            <a:fillRect/>
          </a:stretch>
        </p:blipFill>
        <p:spPr>
          <a:xfrm>
            <a:off x="2278975" y="233325"/>
            <a:ext cx="4396705" cy="4838702"/>
          </a:xfrm>
          <a:prstGeom prst="rect">
            <a:avLst/>
          </a:prstGeom>
          <a:noFill/>
          <a:ln>
            <a:noFill/>
          </a:ln>
        </p:spPr>
      </p:pic>
      <p:sp>
        <p:nvSpPr>
          <p:cNvPr id="262" name="Google Shape;262;p41"/>
          <p:cNvSpPr/>
          <p:nvPr/>
        </p:nvSpPr>
        <p:spPr>
          <a:xfrm rot="-5400000">
            <a:off x="-275400" y="2354125"/>
            <a:ext cx="4486200" cy="381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Sentiment</a:t>
            </a:r>
            <a:endParaRPr/>
          </a:p>
        </p:txBody>
      </p:sp>
      <p:sp>
        <p:nvSpPr>
          <p:cNvPr id="263" name="Google Shape;263;p41"/>
          <p:cNvSpPr/>
          <p:nvPr/>
        </p:nvSpPr>
        <p:spPr>
          <a:xfrm>
            <a:off x="2540650" y="310925"/>
            <a:ext cx="2025300" cy="44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a:off x="4050850" y="310925"/>
            <a:ext cx="2025300" cy="4477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a:off x="2540650" y="4415050"/>
            <a:ext cx="1021500" cy="1332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4552750" y="4281850"/>
            <a:ext cx="1021500" cy="1332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4552750" y="1675600"/>
            <a:ext cx="1021500" cy="1332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txBox="1"/>
          <p:nvPr/>
        </p:nvSpPr>
        <p:spPr>
          <a:xfrm>
            <a:off x="38850" y="463975"/>
            <a:ext cx="1815000" cy="10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Irma solidarity </a:t>
            </a:r>
            <a:endParaRPr sz="24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03325" y="692250"/>
            <a:ext cx="9247323" cy="4451251"/>
          </a:xfrm>
          <a:prstGeom prst="rect">
            <a:avLst/>
          </a:prstGeom>
          <a:noFill/>
          <a:ln>
            <a:noFill/>
          </a:ln>
        </p:spPr>
      </p:pic>
      <p:sp>
        <p:nvSpPr>
          <p:cNvPr id="68" name="Google Shape;68;p15"/>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Crisis Event - Paris Terrorist Attacks (Nov 2015)</a:t>
            </a:r>
            <a:endParaRPr b="1" sz="3000">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42"/>
          <p:cNvPicPr preferRelativeResize="0"/>
          <p:nvPr/>
        </p:nvPicPr>
        <p:blipFill>
          <a:blip r:embed="rId3">
            <a:alphaModFix/>
          </a:blip>
          <a:stretch>
            <a:fillRect/>
          </a:stretch>
        </p:blipFill>
        <p:spPr>
          <a:xfrm>
            <a:off x="2362550" y="152400"/>
            <a:ext cx="4244063" cy="4838699"/>
          </a:xfrm>
          <a:prstGeom prst="rect">
            <a:avLst/>
          </a:prstGeom>
          <a:noFill/>
          <a:ln>
            <a:noFill/>
          </a:ln>
        </p:spPr>
      </p:pic>
      <p:sp>
        <p:nvSpPr>
          <p:cNvPr id="274" name="Google Shape;274;p42"/>
          <p:cNvSpPr/>
          <p:nvPr/>
        </p:nvSpPr>
        <p:spPr>
          <a:xfrm rot="-5400000">
            <a:off x="-159925" y="2291950"/>
            <a:ext cx="4486200" cy="381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Sentiment</a:t>
            </a:r>
            <a:endParaRPr/>
          </a:p>
        </p:txBody>
      </p:sp>
      <p:sp>
        <p:nvSpPr>
          <p:cNvPr id="275" name="Google Shape;275;p42"/>
          <p:cNvSpPr/>
          <p:nvPr/>
        </p:nvSpPr>
        <p:spPr>
          <a:xfrm>
            <a:off x="2591625" y="205375"/>
            <a:ext cx="1339800" cy="4498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3931425" y="205375"/>
            <a:ext cx="2024400" cy="44985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2"/>
          <p:cNvSpPr/>
          <p:nvPr/>
        </p:nvSpPr>
        <p:spPr>
          <a:xfrm>
            <a:off x="2592025" y="3270825"/>
            <a:ext cx="1339800" cy="787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2"/>
          <p:cNvSpPr/>
          <p:nvPr/>
        </p:nvSpPr>
        <p:spPr>
          <a:xfrm>
            <a:off x="3256625" y="2102625"/>
            <a:ext cx="675300" cy="1956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2"/>
          <p:cNvSpPr/>
          <p:nvPr/>
        </p:nvSpPr>
        <p:spPr>
          <a:xfrm>
            <a:off x="3931925" y="1965700"/>
            <a:ext cx="1339800" cy="1956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2"/>
          <p:cNvSpPr/>
          <p:nvPr/>
        </p:nvSpPr>
        <p:spPr>
          <a:xfrm>
            <a:off x="3931925" y="1492200"/>
            <a:ext cx="1339800" cy="1956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2"/>
          <p:cNvSpPr txBox="1"/>
          <p:nvPr/>
        </p:nvSpPr>
        <p:spPr>
          <a:xfrm>
            <a:off x="38850" y="463975"/>
            <a:ext cx="1815000" cy="10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Paris</a:t>
            </a:r>
            <a:r>
              <a:rPr lang="en" sz="2400">
                <a:latin typeface="Proxima Nova"/>
                <a:ea typeface="Proxima Nova"/>
                <a:cs typeface="Proxima Nova"/>
                <a:sym typeface="Proxima Nova"/>
              </a:rPr>
              <a:t> solidarity </a:t>
            </a:r>
            <a:endParaRPr sz="24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1028275" y="1760575"/>
            <a:ext cx="7313400" cy="186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000">
                <a:latin typeface="Proxima Nova"/>
                <a:ea typeface="Proxima Nova"/>
                <a:cs typeface="Proxima Nova"/>
                <a:sym typeface="Proxima Nova"/>
              </a:rPr>
              <a:t>RQ5: How can emojis be used to study the temporal and geographical diffusion of solidarity expressions during crisis events?</a:t>
            </a:r>
            <a:endParaRPr sz="3000">
              <a:latin typeface="Proxima Nova"/>
              <a:ea typeface="Proxima Nova"/>
              <a:cs typeface="Proxima Nova"/>
              <a:sym typeface="Proxima Nova"/>
            </a:endParaRPr>
          </a:p>
          <a:p>
            <a:pPr indent="0" lvl="0" marL="0" rtl="0" algn="l">
              <a:spcBef>
                <a:spcPts val="1600"/>
              </a:spcBef>
              <a:spcAft>
                <a:spcPts val="0"/>
              </a:spcAft>
              <a:buNone/>
            </a:pPr>
            <a:r>
              <a:t/>
            </a:r>
            <a:endParaRPr sz="3000">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44"/>
          <p:cNvPicPr preferRelativeResize="0"/>
          <p:nvPr/>
        </p:nvPicPr>
        <p:blipFill>
          <a:blip r:embed="rId3">
            <a:alphaModFix/>
          </a:blip>
          <a:stretch>
            <a:fillRect/>
          </a:stretch>
        </p:blipFill>
        <p:spPr>
          <a:xfrm>
            <a:off x="601275" y="532116"/>
            <a:ext cx="4321513" cy="4503408"/>
          </a:xfrm>
          <a:prstGeom prst="rect">
            <a:avLst/>
          </a:prstGeom>
          <a:noFill/>
          <a:ln>
            <a:noFill/>
          </a:ln>
        </p:spPr>
      </p:pic>
      <p:sp>
        <p:nvSpPr>
          <p:cNvPr id="292" name="Google Shape;292;p44"/>
          <p:cNvSpPr/>
          <p:nvPr/>
        </p:nvSpPr>
        <p:spPr>
          <a:xfrm rot="-5400000">
            <a:off x="-1776725" y="2496275"/>
            <a:ext cx="4166400" cy="381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Sentiment</a:t>
            </a:r>
            <a:endParaRPr/>
          </a:p>
        </p:txBody>
      </p:sp>
      <p:pic>
        <p:nvPicPr>
          <p:cNvPr id="293" name="Google Shape;293;p44"/>
          <p:cNvPicPr preferRelativeResize="0"/>
          <p:nvPr/>
        </p:nvPicPr>
        <p:blipFill>
          <a:blip r:embed="rId4">
            <a:alphaModFix/>
          </a:blip>
          <a:stretch>
            <a:fillRect/>
          </a:stretch>
        </p:blipFill>
        <p:spPr>
          <a:xfrm>
            <a:off x="5028000" y="497750"/>
            <a:ext cx="4116001" cy="4537774"/>
          </a:xfrm>
          <a:prstGeom prst="rect">
            <a:avLst/>
          </a:prstGeom>
          <a:noFill/>
          <a:ln>
            <a:noFill/>
          </a:ln>
        </p:spPr>
      </p:pic>
      <p:sp>
        <p:nvSpPr>
          <p:cNvPr id="294" name="Google Shape;294;p44"/>
          <p:cNvSpPr/>
          <p:nvPr/>
        </p:nvSpPr>
        <p:spPr>
          <a:xfrm>
            <a:off x="5717350" y="823425"/>
            <a:ext cx="483300" cy="2427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4"/>
          <p:cNvSpPr/>
          <p:nvPr/>
        </p:nvSpPr>
        <p:spPr>
          <a:xfrm>
            <a:off x="1374700" y="727100"/>
            <a:ext cx="483300" cy="1524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4"/>
          <p:cNvSpPr/>
          <p:nvPr/>
        </p:nvSpPr>
        <p:spPr>
          <a:xfrm>
            <a:off x="850600" y="3312175"/>
            <a:ext cx="1007400" cy="12183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4"/>
          <p:cNvSpPr txBox="1"/>
          <p:nvPr/>
        </p:nvSpPr>
        <p:spPr>
          <a:xfrm>
            <a:off x="325875" y="140800"/>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Irma</a:t>
            </a:r>
            <a:r>
              <a:rPr lang="en" sz="2400">
                <a:latin typeface="Proxima Nova"/>
                <a:ea typeface="Proxima Nova"/>
                <a:cs typeface="Proxima Nova"/>
                <a:sym typeface="Proxima Nova"/>
              </a:rPr>
              <a:t> within affected regions</a:t>
            </a:r>
            <a:endParaRPr sz="2400">
              <a:latin typeface="Proxima Nova"/>
              <a:ea typeface="Proxima Nova"/>
              <a:cs typeface="Proxima Nova"/>
              <a:sym typeface="Proxima Nova"/>
            </a:endParaRPr>
          </a:p>
        </p:txBody>
      </p:sp>
      <p:sp>
        <p:nvSpPr>
          <p:cNvPr id="298" name="Google Shape;298;p44"/>
          <p:cNvSpPr txBox="1"/>
          <p:nvPr/>
        </p:nvSpPr>
        <p:spPr>
          <a:xfrm>
            <a:off x="4764075" y="140812"/>
            <a:ext cx="4438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Irma</a:t>
            </a:r>
            <a:r>
              <a:rPr lang="en" sz="2400">
                <a:latin typeface="Proxima Nova"/>
                <a:ea typeface="Proxima Nova"/>
                <a:cs typeface="Proxima Nova"/>
                <a:sym typeface="Proxima Nova"/>
              </a:rPr>
              <a:t> outside affected regions</a:t>
            </a:r>
            <a:endParaRPr sz="24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Take Home Message</a:t>
            </a:r>
            <a:r>
              <a:rPr b="1" lang="en" sz="3000">
                <a:latin typeface="Proxima Nova"/>
                <a:ea typeface="Proxima Nova"/>
                <a:cs typeface="Proxima Nova"/>
                <a:sym typeface="Proxima Nova"/>
              </a:rPr>
              <a:t> </a:t>
            </a:r>
            <a:endParaRPr b="1" sz="3000">
              <a:latin typeface="Proxima Nova"/>
              <a:ea typeface="Proxima Nova"/>
              <a:cs typeface="Proxima Nova"/>
              <a:sym typeface="Proxima Nova"/>
            </a:endParaRPr>
          </a:p>
        </p:txBody>
      </p:sp>
      <p:sp>
        <p:nvSpPr>
          <p:cNvPr id="304" name="Google Shape;304;p45"/>
          <p:cNvSpPr txBox="1"/>
          <p:nvPr>
            <p:ph idx="1" type="body"/>
          </p:nvPr>
        </p:nvSpPr>
        <p:spPr>
          <a:xfrm>
            <a:off x="311700" y="823575"/>
            <a:ext cx="8520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Proxima Nova"/>
                <a:ea typeface="Proxima Nova"/>
                <a:cs typeface="Proxima Nova"/>
                <a:sym typeface="Proxima Nova"/>
              </a:rPr>
              <a:t>Emojis offer a crucial window into human behavior </a:t>
            </a:r>
            <a:endParaRPr sz="2400">
              <a:solidFill>
                <a:srgbClr val="000000"/>
              </a:solidFill>
              <a:latin typeface="Proxima Nova"/>
              <a:ea typeface="Proxima Nova"/>
              <a:cs typeface="Proxima Nova"/>
              <a:sym typeface="Proxima Nova"/>
            </a:endParaRPr>
          </a:p>
          <a:p>
            <a:pPr indent="0" lvl="0" marL="0" rtl="0" algn="l">
              <a:spcBef>
                <a:spcPts val="1600"/>
              </a:spcBef>
              <a:spcAft>
                <a:spcPts val="1600"/>
              </a:spcAft>
              <a:buNone/>
            </a:pPr>
            <a:r>
              <a:t/>
            </a:r>
            <a:endParaRPr sz="2400">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Take Home Message </a:t>
            </a:r>
            <a:endParaRPr b="1" sz="3000">
              <a:latin typeface="Proxima Nova"/>
              <a:ea typeface="Proxima Nova"/>
              <a:cs typeface="Proxima Nova"/>
              <a:sym typeface="Proxima Nova"/>
            </a:endParaRPr>
          </a:p>
        </p:txBody>
      </p:sp>
      <p:sp>
        <p:nvSpPr>
          <p:cNvPr id="310" name="Google Shape;310;p46"/>
          <p:cNvSpPr txBox="1"/>
          <p:nvPr>
            <p:ph idx="1" type="body"/>
          </p:nvPr>
        </p:nvSpPr>
        <p:spPr>
          <a:xfrm>
            <a:off x="311700" y="823575"/>
            <a:ext cx="8520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Proxima Nova"/>
                <a:ea typeface="Proxima Nova"/>
                <a:cs typeface="Proxima Nova"/>
                <a:sym typeface="Proxima Nova"/>
              </a:rPr>
              <a:t>Emojis offer a crucial window into human behavior and how it evolves over time and geographical region </a:t>
            </a:r>
            <a:endParaRPr sz="2400">
              <a:solidFill>
                <a:srgbClr val="000000"/>
              </a:solidFill>
              <a:latin typeface="Proxima Nova"/>
              <a:ea typeface="Proxima Nova"/>
              <a:cs typeface="Proxima Nova"/>
              <a:sym typeface="Proxima Nova"/>
            </a:endParaRPr>
          </a:p>
          <a:p>
            <a:pPr indent="0" lvl="0" marL="0" rtl="0" algn="l">
              <a:spcBef>
                <a:spcPts val="1600"/>
              </a:spcBef>
              <a:spcAft>
                <a:spcPts val="1600"/>
              </a:spcAft>
              <a:buNone/>
            </a:pPr>
            <a:r>
              <a:t/>
            </a:r>
            <a:endParaRPr sz="2400">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Take Home Message </a:t>
            </a:r>
            <a:endParaRPr b="1" sz="3000">
              <a:latin typeface="Proxima Nova"/>
              <a:ea typeface="Proxima Nova"/>
              <a:cs typeface="Proxima Nova"/>
              <a:sym typeface="Proxima Nova"/>
            </a:endParaRPr>
          </a:p>
        </p:txBody>
      </p:sp>
      <p:sp>
        <p:nvSpPr>
          <p:cNvPr id="316" name="Google Shape;316;p47"/>
          <p:cNvSpPr txBox="1"/>
          <p:nvPr>
            <p:ph idx="1" type="body"/>
          </p:nvPr>
        </p:nvSpPr>
        <p:spPr>
          <a:xfrm>
            <a:off x="311700" y="823575"/>
            <a:ext cx="8520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Proxima Nova"/>
                <a:ea typeface="Proxima Nova"/>
                <a:cs typeface="Proxima Nova"/>
                <a:sym typeface="Proxima Nova"/>
              </a:rPr>
              <a:t>Emojis offer a crucial window into human behavior and how it evolves over time and geographical region especially in the context of crisis events</a:t>
            </a:r>
            <a:endParaRPr sz="2400">
              <a:solidFill>
                <a:srgbClr val="000000"/>
              </a:solidFill>
              <a:latin typeface="Proxima Nova"/>
              <a:ea typeface="Proxima Nova"/>
              <a:cs typeface="Proxima Nova"/>
              <a:sym typeface="Proxima Nova"/>
            </a:endParaRPr>
          </a:p>
          <a:p>
            <a:pPr indent="0" lvl="0" marL="0" rtl="0" algn="l">
              <a:spcBef>
                <a:spcPts val="1600"/>
              </a:spcBef>
              <a:spcAft>
                <a:spcPts val="0"/>
              </a:spcAft>
              <a:buNone/>
            </a:pPr>
            <a:r>
              <a:t/>
            </a:r>
            <a:endParaRPr sz="2400">
              <a:solidFill>
                <a:srgbClr val="000000"/>
              </a:solidFill>
              <a:latin typeface="Proxima Nova"/>
              <a:ea typeface="Proxima Nova"/>
              <a:cs typeface="Proxima Nova"/>
              <a:sym typeface="Proxima Nova"/>
            </a:endParaRPr>
          </a:p>
          <a:p>
            <a:pPr indent="0" lvl="0" marL="0" rtl="0" algn="l">
              <a:spcBef>
                <a:spcPts val="1600"/>
              </a:spcBef>
              <a:spcAft>
                <a:spcPts val="1600"/>
              </a:spcAft>
              <a:buNone/>
            </a:pPr>
            <a:r>
              <a:t/>
            </a:r>
            <a:endParaRPr sz="2400">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Take Home Message </a:t>
            </a:r>
            <a:endParaRPr b="1" sz="3000">
              <a:latin typeface="Proxima Nova"/>
              <a:ea typeface="Proxima Nova"/>
              <a:cs typeface="Proxima Nova"/>
              <a:sym typeface="Proxima Nova"/>
            </a:endParaRPr>
          </a:p>
        </p:txBody>
      </p:sp>
      <p:sp>
        <p:nvSpPr>
          <p:cNvPr id="322" name="Google Shape;322;p48"/>
          <p:cNvSpPr txBox="1"/>
          <p:nvPr>
            <p:ph idx="1" type="body"/>
          </p:nvPr>
        </p:nvSpPr>
        <p:spPr>
          <a:xfrm>
            <a:off x="311700" y="823575"/>
            <a:ext cx="8520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Proxima Nova"/>
                <a:ea typeface="Proxima Nova"/>
                <a:cs typeface="Proxima Nova"/>
                <a:sym typeface="Proxima Nova"/>
              </a:rPr>
              <a:t>Emojis offer a crucial window into human behavior and how it evolves over time and geographical region especially in the context of crisis events and collective social movements. </a:t>
            </a:r>
            <a:endParaRPr sz="2400">
              <a:solidFill>
                <a:srgbClr val="000000"/>
              </a:solidFill>
              <a:latin typeface="Proxima Nova"/>
              <a:ea typeface="Proxima Nova"/>
              <a:cs typeface="Proxima Nova"/>
              <a:sym typeface="Proxima Nova"/>
            </a:endParaRPr>
          </a:p>
          <a:p>
            <a:pPr indent="0" lvl="0" marL="0" rtl="0" algn="l">
              <a:spcBef>
                <a:spcPts val="1600"/>
              </a:spcBef>
              <a:spcAft>
                <a:spcPts val="0"/>
              </a:spcAft>
              <a:buNone/>
            </a:pPr>
            <a:r>
              <a:t/>
            </a:r>
            <a:endParaRPr sz="2400">
              <a:solidFill>
                <a:srgbClr val="000000"/>
              </a:solidFill>
              <a:latin typeface="Proxima Nova"/>
              <a:ea typeface="Proxima Nova"/>
              <a:cs typeface="Proxima Nova"/>
              <a:sym typeface="Proxima Nova"/>
            </a:endParaRPr>
          </a:p>
          <a:p>
            <a:pPr indent="0" lvl="0" marL="0" rtl="0" algn="l">
              <a:spcBef>
                <a:spcPts val="1600"/>
              </a:spcBef>
              <a:spcAft>
                <a:spcPts val="0"/>
              </a:spcAft>
              <a:buNone/>
            </a:pPr>
            <a:r>
              <a:rPr lang="en" sz="2400">
                <a:solidFill>
                  <a:srgbClr val="000000"/>
                </a:solidFill>
                <a:latin typeface="Proxima Nova"/>
                <a:ea typeface="Proxima Nova"/>
                <a:cs typeface="Proxima Nova"/>
                <a:sym typeface="Proxima Nova"/>
              </a:rPr>
              <a:t>We show this with the specific behavior of solidarity in two specific crisis contexts. </a:t>
            </a:r>
            <a:endParaRPr sz="2400">
              <a:solidFill>
                <a:srgbClr val="000000"/>
              </a:solidFill>
              <a:latin typeface="Proxima Nova"/>
              <a:ea typeface="Proxima Nova"/>
              <a:cs typeface="Proxima Nova"/>
              <a:sym typeface="Proxima Nova"/>
            </a:endParaRPr>
          </a:p>
          <a:p>
            <a:pPr indent="0" lvl="0" marL="0" rtl="0" algn="l">
              <a:spcBef>
                <a:spcPts val="1600"/>
              </a:spcBef>
              <a:spcAft>
                <a:spcPts val="1600"/>
              </a:spcAft>
              <a:buNone/>
            </a:pPr>
            <a:r>
              <a:t/>
            </a:r>
            <a:endParaRPr sz="2400">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p49"/>
          <p:cNvPicPr preferRelativeResize="0"/>
          <p:nvPr/>
        </p:nvPicPr>
        <p:blipFill>
          <a:blip r:embed="rId3">
            <a:alphaModFix/>
          </a:blip>
          <a:stretch>
            <a:fillRect/>
          </a:stretch>
        </p:blipFill>
        <p:spPr>
          <a:xfrm>
            <a:off x="883025" y="706350"/>
            <a:ext cx="3315775" cy="2939575"/>
          </a:xfrm>
          <a:prstGeom prst="rect">
            <a:avLst/>
          </a:prstGeom>
          <a:noFill/>
          <a:ln>
            <a:noFill/>
          </a:ln>
        </p:spPr>
      </p:pic>
      <p:pic>
        <p:nvPicPr>
          <p:cNvPr id="328" name="Google Shape;328;p49"/>
          <p:cNvPicPr preferRelativeResize="0"/>
          <p:nvPr/>
        </p:nvPicPr>
        <p:blipFill>
          <a:blip r:embed="rId4">
            <a:alphaModFix/>
          </a:blip>
          <a:stretch>
            <a:fillRect/>
          </a:stretch>
        </p:blipFill>
        <p:spPr>
          <a:xfrm>
            <a:off x="4850250" y="523775"/>
            <a:ext cx="2924475" cy="3122150"/>
          </a:xfrm>
          <a:prstGeom prst="rect">
            <a:avLst/>
          </a:prstGeom>
          <a:noFill/>
          <a:ln>
            <a:noFill/>
          </a:ln>
        </p:spPr>
      </p:pic>
      <p:sp>
        <p:nvSpPr>
          <p:cNvPr id="329" name="Google Shape;329;p49"/>
          <p:cNvSpPr txBox="1"/>
          <p:nvPr/>
        </p:nvSpPr>
        <p:spPr>
          <a:xfrm>
            <a:off x="181725" y="3716425"/>
            <a:ext cx="90189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Email: </a:t>
            </a:r>
            <a:r>
              <a:rPr lang="en" sz="2400" u="sng">
                <a:solidFill>
                  <a:schemeClr val="hlink"/>
                </a:solidFill>
                <a:latin typeface="Proxima Nova"/>
                <a:ea typeface="Proxima Nova"/>
                <a:cs typeface="Proxima Nova"/>
                <a:sym typeface="Proxima Nova"/>
                <a:hlinkClick r:id="rId5"/>
              </a:rPr>
              <a:t>ssantha1@uncc.edu</a:t>
            </a:r>
            <a:endParaRPr sz="2400">
              <a:latin typeface="Proxima Nova"/>
              <a:ea typeface="Proxima Nova"/>
              <a:cs typeface="Proxima Nova"/>
              <a:sym typeface="Proxima Nova"/>
            </a:endParaRPr>
          </a:p>
          <a:p>
            <a:pPr indent="0" lvl="0" marL="0" rtl="0" algn="l">
              <a:spcBef>
                <a:spcPts val="0"/>
              </a:spcBef>
              <a:spcAft>
                <a:spcPts val="0"/>
              </a:spcAft>
              <a:buNone/>
            </a:pPr>
            <a:r>
              <a:rPr lang="en" sz="2400">
                <a:latin typeface="Proxima Nova"/>
                <a:ea typeface="Proxima Nova"/>
                <a:cs typeface="Proxima Nova"/>
                <a:sym typeface="Proxima Nova"/>
              </a:rPr>
              <a:t>Github: </a:t>
            </a:r>
            <a:r>
              <a:rPr lang="en" sz="2400" u="sng">
                <a:solidFill>
                  <a:schemeClr val="hlink"/>
                </a:solidFill>
                <a:latin typeface="Proxima Nova"/>
                <a:ea typeface="Proxima Nova"/>
                <a:cs typeface="Proxima Nova"/>
                <a:sym typeface="Proxima Nova"/>
                <a:hlinkClick r:id="rId6"/>
              </a:rPr>
              <a:t>http://github.com/sashank06</a:t>
            </a:r>
            <a:r>
              <a:rPr lang="en" sz="2400">
                <a:latin typeface="Proxima Nova"/>
                <a:ea typeface="Proxima Nova"/>
                <a:cs typeface="Proxima Nova"/>
                <a:sym typeface="Proxima Nova"/>
              </a:rPr>
              <a:t> ← Dataset available publicly</a:t>
            </a:r>
            <a:endParaRPr sz="2400">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311700" y="169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References</a:t>
            </a:r>
            <a:endParaRPr sz="3000">
              <a:latin typeface="Proxima Nova"/>
              <a:ea typeface="Proxima Nova"/>
              <a:cs typeface="Proxima Nova"/>
              <a:sym typeface="Proxima Nova"/>
            </a:endParaRPr>
          </a:p>
        </p:txBody>
      </p:sp>
      <p:sp>
        <p:nvSpPr>
          <p:cNvPr id="335" name="Google Shape;335;p50"/>
          <p:cNvSpPr txBox="1"/>
          <p:nvPr>
            <p:ph idx="1" type="body"/>
          </p:nvPr>
        </p:nvSpPr>
        <p:spPr>
          <a:xfrm>
            <a:off x="311700" y="7793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Paris Attacks timeline - </a:t>
            </a:r>
            <a:r>
              <a:rPr lang="en" sz="1400" u="sng">
                <a:solidFill>
                  <a:schemeClr val="hlink"/>
                </a:solidFill>
                <a:latin typeface="Proxima Nova"/>
                <a:ea typeface="Proxima Nova"/>
                <a:cs typeface="Proxima Nova"/>
                <a:sym typeface="Proxima Nova"/>
                <a:hlinkClick r:id="rId3"/>
              </a:rPr>
              <a:t>https://www.bbc.com/news/world-europe-34818994</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Irma timeline - </a:t>
            </a:r>
            <a:r>
              <a:rPr lang="en" sz="1400" u="sng">
                <a:solidFill>
                  <a:schemeClr val="hlink"/>
                </a:solidFill>
                <a:latin typeface="Proxima Nova"/>
                <a:ea typeface="Proxima Nova"/>
                <a:cs typeface="Proxima Nova"/>
                <a:sym typeface="Proxima Nova"/>
                <a:hlinkClick r:id="rId4"/>
              </a:rPr>
              <a:t>https://www.express.co.uk/news/weather/850567/Hurricane-Irma-track-florida-usa-path-map-forecast-when-were</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u="sng">
                <a:solidFill>
                  <a:schemeClr val="hlink"/>
                </a:solidFill>
                <a:latin typeface="Proxima Nova"/>
                <a:ea typeface="Proxima Nova"/>
                <a:cs typeface="Proxima Nova"/>
                <a:sym typeface="Proxima Nova"/>
                <a:hlinkClick r:id="rId5"/>
              </a:rPr>
              <a:t>https://www.nytimes.com/2015/11/15/technology/as-paris-terror-attacks-unfolded-social-media-tools-offered-help-in-crisis.html</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u="sng">
                <a:solidFill>
                  <a:schemeClr val="hlink"/>
                </a:solidFill>
                <a:latin typeface="Proxima Nova"/>
                <a:ea typeface="Proxima Nova"/>
                <a:cs typeface="Proxima Nova"/>
                <a:sym typeface="Proxima Nova"/>
                <a:hlinkClick r:id="rId6"/>
              </a:rPr>
              <a:t>https://www.bustle.com/p/31-hurricane-irma-tweets-that-emphasize-the-storms-intensity-as-it-makes-landfall-81152</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u="sng">
                <a:solidFill>
                  <a:schemeClr val="hlink"/>
                </a:solidFill>
                <a:latin typeface="Proxima Nova"/>
                <a:ea typeface="Proxima Nova"/>
                <a:cs typeface="Proxima Nova"/>
                <a:sym typeface="Proxima Nova"/>
                <a:hlinkClick r:id="rId7"/>
              </a:rPr>
              <a:t>https://variety.com/2015/digital/news/paris-attacks-celebrities-react-1201640343/</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u="sng">
                <a:solidFill>
                  <a:schemeClr val="hlink"/>
                </a:solidFill>
                <a:latin typeface="Proxima Nova"/>
                <a:ea typeface="Proxima Nova"/>
                <a:cs typeface="Proxima Nova"/>
                <a:sym typeface="Proxima Nova"/>
                <a:hlinkClick r:id="rId8"/>
              </a:rPr>
              <a:t>https://ec.europa.eu/education/news/20170523-increase-solidarity-in-schools_en</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u="sng">
                <a:solidFill>
                  <a:schemeClr val="accent5"/>
                </a:solidFill>
                <a:latin typeface="Proxima Nova"/>
                <a:ea typeface="Proxima Nova"/>
                <a:cs typeface="Proxima Nova"/>
                <a:sym typeface="Proxima Nova"/>
                <a:hlinkClick r:id="rId9"/>
              </a:rPr>
              <a:t>https://www.oxfordstudent.com/2015/11/25/we-need-to-look-beyond-social-media-for-solidarity/</a:t>
            </a:r>
            <a:endParaRPr/>
          </a:p>
          <a:p>
            <a:pPr indent="-317500" lvl="0" marL="457200" rtl="0" algn="l">
              <a:spcBef>
                <a:spcPts val="1600"/>
              </a:spcBef>
              <a:spcAft>
                <a:spcPts val="1600"/>
              </a:spcAft>
              <a:buSzPts val="1400"/>
              <a:buFont typeface="Proxima Nova"/>
              <a:buAutoNum type="arabicPeriod"/>
            </a:pPr>
            <a:r>
              <a:rPr lang="en" sz="1400" u="sng">
                <a:solidFill>
                  <a:schemeClr val="accent5"/>
                </a:solidFill>
                <a:latin typeface="Proxima Nova"/>
                <a:ea typeface="Proxima Nova"/>
                <a:cs typeface="Proxima Nova"/>
                <a:sym typeface="Proxima Nova"/>
                <a:hlinkClick r:id="rId10"/>
              </a:rPr>
              <a:t>https://www.boomlive.in/the-streets-of-paris-are-as-familiar-to-me-as-the-streets-of-beirut/</a:t>
            </a:r>
            <a:endParaRPr sz="1400">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1"/>
          <p:cNvSpPr txBox="1"/>
          <p:nvPr>
            <p:ph type="title"/>
          </p:nvPr>
        </p:nvSpPr>
        <p:spPr>
          <a:xfrm>
            <a:off x="311700" y="16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More References</a:t>
            </a:r>
            <a:endParaRPr sz="3000">
              <a:latin typeface="Proxima Nova"/>
              <a:ea typeface="Proxima Nova"/>
              <a:cs typeface="Proxima Nova"/>
              <a:sym typeface="Proxima Nova"/>
            </a:endParaRPr>
          </a:p>
        </p:txBody>
      </p:sp>
      <p:sp>
        <p:nvSpPr>
          <p:cNvPr id="341" name="Google Shape;341;p51"/>
          <p:cNvSpPr txBox="1"/>
          <p:nvPr>
            <p:ph idx="1" type="body"/>
          </p:nvPr>
        </p:nvSpPr>
        <p:spPr>
          <a:xfrm>
            <a:off x="311700" y="733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7. </a:t>
            </a:r>
            <a:r>
              <a:rPr lang="en" sz="1400" u="sng">
                <a:solidFill>
                  <a:schemeClr val="hlink"/>
                </a:solidFill>
                <a:latin typeface="Proxima Nova"/>
                <a:ea typeface="Proxima Nova"/>
                <a:cs typeface="Proxima Nova"/>
                <a:sym typeface="Proxima Nova"/>
                <a:hlinkClick r:id="rId3"/>
              </a:rPr>
              <a:t>https://www.boomlive.in/the-streets-of-paris-are-as-familiar-to-me-as-the-streets-of-beirut/</a:t>
            </a:r>
            <a:endParaRPr sz="1400">
              <a:latin typeface="Proxima Nova"/>
              <a:ea typeface="Proxima Nova"/>
              <a:cs typeface="Proxima Nova"/>
              <a:sym typeface="Proxima Nova"/>
            </a:endParaRPr>
          </a:p>
          <a:p>
            <a:pPr indent="0" lvl="0" marL="0" rtl="0" algn="l">
              <a:spcBef>
                <a:spcPts val="1600"/>
              </a:spcBef>
              <a:spcAft>
                <a:spcPts val="0"/>
              </a:spcAft>
              <a:buNone/>
            </a:pPr>
            <a:r>
              <a:rPr lang="en" sz="1400">
                <a:latin typeface="Proxima Nova"/>
                <a:ea typeface="Proxima Nova"/>
                <a:cs typeface="Proxima Nova"/>
                <a:sym typeface="Proxima Nova"/>
              </a:rPr>
              <a:t>8.</a:t>
            </a:r>
            <a:r>
              <a:rPr lang="en" sz="1400" u="sng">
                <a:solidFill>
                  <a:schemeClr val="hlink"/>
                </a:solidFill>
                <a:latin typeface="Proxima Nova"/>
                <a:ea typeface="Proxima Nova"/>
                <a:cs typeface="Proxima Nova"/>
                <a:sym typeface="Proxima Nova"/>
                <a:hlinkClick r:id="rId4"/>
              </a:rPr>
              <a:t>https://www.oxfordstudent.com/2015/11/25/we-need-to-look-beyond-social-media-for-solidarity/</a:t>
            </a:r>
            <a:endParaRPr sz="1400">
              <a:latin typeface="Proxima Nova"/>
              <a:ea typeface="Proxima Nova"/>
              <a:cs typeface="Proxima Nova"/>
              <a:sym typeface="Proxima Nova"/>
            </a:endParaRPr>
          </a:p>
          <a:p>
            <a:pPr indent="0" lvl="0" marL="0" rtl="0" algn="l">
              <a:spcBef>
                <a:spcPts val="1600"/>
              </a:spcBef>
              <a:spcAft>
                <a:spcPts val="0"/>
              </a:spcAft>
              <a:buNone/>
            </a:pPr>
            <a:r>
              <a:rPr lang="en" sz="1400">
                <a:latin typeface="Proxima Nova"/>
                <a:ea typeface="Proxima Nova"/>
                <a:cs typeface="Proxima Nova"/>
                <a:sym typeface="Proxima Nova"/>
              </a:rPr>
              <a:t>9.</a:t>
            </a:r>
            <a:r>
              <a:rPr lang="en" sz="1400" u="sng">
                <a:solidFill>
                  <a:schemeClr val="hlink"/>
                </a:solidFill>
                <a:latin typeface="Proxima Nova"/>
                <a:ea typeface="Proxima Nova"/>
                <a:cs typeface="Proxima Nova"/>
                <a:sym typeface="Proxima Nova"/>
                <a:hlinkClick r:id="rId5"/>
              </a:rPr>
              <a:t>https://www.psychologytoday.com/us/blog/contemporary-psychoanalysis-in-action/201605/why-do-we-use-emojis</a:t>
            </a:r>
            <a:endParaRPr sz="1400">
              <a:latin typeface="Proxima Nova"/>
              <a:ea typeface="Proxima Nova"/>
              <a:cs typeface="Proxima Nova"/>
              <a:sym typeface="Proxima Nova"/>
            </a:endParaRPr>
          </a:p>
          <a:p>
            <a:pPr indent="0" lvl="0" marL="0" rtl="0" algn="l">
              <a:spcBef>
                <a:spcPts val="1600"/>
              </a:spcBef>
              <a:spcAft>
                <a:spcPts val="0"/>
              </a:spcAft>
              <a:buNone/>
            </a:pPr>
            <a:r>
              <a:rPr lang="en" sz="1400">
                <a:latin typeface="Proxima Nova"/>
                <a:ea typeface="Proxima Nova"/>
                <a:cs typeface="Proxima Nova"/>
                <a:sym typeface="Proxima Nova"/>
              </a:rPr>
              <a:t>10. </a:t>
            </a:r>
            <a:r>
              <a:rPr lang="en" sz="1400" u="sng">
                <a:solidFill>
                  <a:schemeClr val="hlink"/>
                </a:solidFill>
                <a:latin typeface="Proxima Nova"/>
                <a:ea typeface="Proxima Nova"/>
                <a:cs typeface="Proxima Nova"/>
                <a:sym typeface="Proxima Nova"/>
                <a:hlinkClick r:id="rId6"/>
              </a:rPr>
              <a:t>http://451heat.com/2017/11/13/the-newest-emojis-what-that-means-for-social/</a:t>
            </a:r>
            <a:endParaRPr sz="1400">
              <a:latin typeface="Proxima Nova"/>
              <a:ea typeface="Proxima Nova"/>
              <a:cs typeface="Proxima Nova"/>
              <a:sym typeface="Proxima Nova"/>
            </a:endParaRPr>
          </a:p>
          <a:p>
            <a:pPr indent="0" lvl="0" marL="0" rtl="0" algn="l">
              <a:spcBef>
                <a:spcPts val="1600"/>
              </a:spcBef>
              <a:spcAft>
                <a:spcPts val="0"/>
              </a:spcAft>
              <a:buNone/>
            </a:pPr>
            <a:r>
              <a:rPr lang="en" sz="1400">
                <a:latin typeface="Proxima Nova"/>
                <a:ea typeface="Proxima Nova"/>
                <a:cs typeface="Proxima Nova"/>
                <a:sym typeface="Proxima Nova"/>
              </a:rPr>
              <a:t>11. </a:t>
            </a:r>
            <a:r>
              <a:rPr lang="en" sz="1400" u="sng">
                <a:solidFill>
                  <a:schemeClr val="hlink"/>
                </a:solidFill>
                <a:latin typeface="Proxima Nova"/>
                <a:ea typeface="Proxima Nova"/>
                <a:cs typeface="Proxima Nova"/>
                <a:sym typeface="Proxima Nova"/>
                <a:hlinkClick r:id="rId7"/>
              </a:rPr>
              <a:t>http://time.com/4112947/paris-attacks-world-photos/</a:t>
            </a:r>
            <a:endParaRPr sz="1400">
              <a:latin typeface="Proxima Nova"/>
              <a:ea typeface="Proxima Nova"/>
              <a:cs typeface="Proxima Nova"/>
              <a:sym typeface="Proxima Nova"/>
            </a:endParaRPr>
          </a:p>
          <a:p>
            <a:pPr indent="0" lvl="0" marL="0" rtl="0" algn="l">
              <a:spcBef>
                <a:spcPts val="1600"/>
              </a:spcBef>
              <a:spcAft>
                <a:spcPts val="0"/>
              </a:spcAft>
              <a:buNone/>
            </a:pPr>
            <a:r>
              <a:t/>
            </a:r>
            <a:endParaRPr sz="1400">
              <a:latin typeface="Proxima Nova"/>
              <a:ea typeface="Proxima Nova"/>
              <a:cs typeface="Proxima Nova"/>
              <a:sym typeface="Proxima Nova"/>
            </a:endParaRPr>
          </a:p>
          <a:p>
            <a:pPr indent="0" lvl="0" marL="0" rtl="0" algn="l">
              <a:spcBef>
                <a:spcPts val="1600"/>
              </a:spcBef>
              <a:spcAft>
                <a:spcPts val="0"/>
              </a:spcAft>
              <a:buNone/>
            </a:pPr>
            <a:r>
              <a:t/>
            </a:r>
            <a:endParaRPr sz="1400">
              <a:latin typeface="Proxima Nova"/>
              <a:ea typeface="Proxima Nova"/>
              <a:cs typeface="Proxima Nova"/>
              <a:sym typeface="Proxima Nova"/>
            </a:endParaRPr>
          </a:p>
          <a:p>
            <a:pPr indent="0" lvl="0" marL="0" rtl="0" algn="l">
              <a:spcBef>
                <a:spcPts val="1600"/>
              </a:spcBef>
              <a:spcAft>
                <a:spcPts val="0"/>
              </a:spcAft>
              <a:buNone/>
            </a:pPr>
            <a:r>
              <a:t/>
            </a:r>
            <a:endParaRPr sz="1400">
              <a:latin typeface="Proxima Nova"/>
              <a:ea typeface="Proxima Nova"/>
              <a:cs typeface="Proxima Nova"/>
              <a:sym typeface="Proxima Nova"/>
            </a:endParaRPr>
          </a:p>
          <a:p>
            <a:pPr indent="0" lvl="0" marL="0" rtl="0" algn="l">
              <a:spcBef>
                <a:spcPts val="1600"/>
              </a:spcBef>
              <a:spcAft>
                <a:spcPts val="0"/>
              </a:spcAft>
              <a:buNone/>
            </a:pPr>
            <a:r>
              <a:t/>
            </a:r>
            <a:endParaRPr sz="1400">
              <a:latin typeface="Proxima Nova"/>
              <a:ea typeface="Proxima Nova"/>
              <a:cs typeface="Proxima Nova"/>
              <a:sym typeface="Proxima Nova"/>
            </a:endParaRPr>
          </a:p>
          <a:p>
            <a:pPr indent="0" lvl="0" marL="0" rtl="0" algn="l">
              <a:spcBef>
                <a:spcPts val="1600"/>
              </a:spcBef>
              <a:spcAft>
                <a:spcPts val="1600"/>
              </a:spcAft>
              <a:buNone/>
            </a:pPr>
            <a:r>
              <a:t/>
            </a:r>
            <a:endParaRPr sz="14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0" y="2481225"/>
            <a:ext cx="4789259" cy="1995525"/>
          </a:xfrm>
          <a:prstGeom prst="rect">
            <a:avLst/>
          </a:prstGeom>
          <a:noFill/>
          <a:ln>
            <a:noFill/>
          </a:ln>
        </p:spPr>
      </p:pic>
      <p:pic>
        <p:nvPicPr>
          <p:cNvPr id="74" name="Google Shape;74;p16"/>
          <p:cNvPicPr preferRelativeResize="0"/>
          <p:nvPr/>
        </p:nvPicPr>
        <p:blipFill>
          <a:blip r:embed="rId4">
            <a:alphaModFix/>
          </a:blip>
          <a:stretch>
            <a:fillRect/>
          </a:stretch>
        </p:blipFill>
        <p:spPr>
          <a:xfrm>
            <a:off x="3224775" y="905563"/>
            <a:ext cx="2940826" cy="1412550"/>
          </a:xfrm>
          <a:prstGeom prst="rect">
            <a:avLst/>
          </a:prstGeom>
          <a:noFill/>
          <a:ln>
            <a:noFill/>
          </a:ln>
        </p:spPr>
      </p:pic>
      <p:pic>
        <p:nvPicPr>
          <p:cNvPr id="75" name="Google Shape;75;p16"/>
          <p:cNvPicPr preferRelativeResize="0"/>
          <p:nvPr/>
        </p:nvPicPr>
        <p:blipFill>
          <a:blip r:embed="rId5">
            <a:alphaModFix/>
          </a:blip>
          <a:stretch>
            <a:fillRect/>
          </a:stretch>
        </p:blipFill>
        <p:spPr>
          <a:xfrm>
            <a:off x="4675525" y="2474625"/>
            <a:ext cx="4321499" cy="1951600"/>
          </a:xfrm>
          <a:prstGeom prst="rect">
            <a:avLst/>
          </a:prstGeom>
          <a:noFill/>
          <a:ln>
            <a:noFill/>
          </a:ln>
        </p:spPr>
      </p:pic>
      <p:cxnSp>
        <p:nvCxnSpPr>
          <p:cNvPr id="76" name="Google Shape;76;p16"/>
          <p:cNvCxnSpPr/>
          <p:nvPr/>
        </p:nvCxnSpPr>
        <p:spPr>
          <a:xfrm>
            <a:off x="2723925" y="3377225"/>
            <a:ext cx="1078200" cy="0"/>
          </a:xfrm>
          <a:prstGeom prst="straightConnector1">
            <a:avLst/>
          </a:prstGeom>
          <a:noFill/>
          <a:ln cap="flat" cmpd="sng" w="9525">
            <a:solidFill>
              <a:srgbClr val="FF0000"/>
            </a:solidFill>
            <a:prstDash val="solid"/>
            <a:round/>
            <a:headEnd len="med" w="med" type="none"/>
            <a:tailEnd len="med" w="med" type="none"/>
          </a:ln>
        </p:spPr>
      </p:cxnSp>
      <p:sp>
        <p:nvSpPr>
          <p:cNvPr id="77" name="Google Shape;77;p16"/>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How social media responded to crisis events?</a:t>
            </a:r>
            <a:endParaRPr b="1" sz="30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0" y="2481225"/>
            <a:ext cx="4789259" cy="1995525"/>
          </a:xfrm>
          <a:prstGeom prst="rect">
            <a:avLst/>
          </a:prstGeom>
          <a:noFill/>
          <a:ln>
            <a:noFill/>
          </a:ln>
        </p:spPr>
      </p:pic>
      <p:pic>
        <p:nvPicPr>
          <p:cNvPr id="83" name="Google Shape;83;p17"/>
          <p:cNvPicPr preferRelativeResize="0"/>
          <p:nvPr/>
        </p:nvPicPr>
        <p:blipFill>
          <a:blip r:embed="rId4">
            <a:alphaModFix/>
          </a:blip>
          <a:stretch>
            <a:fillRect/>
          </a:stretch>
        </p:blipFill>
        <p:spPr>
          <a:xfrm>
            <a:off x="3224775" y="905563"/>
            <a:ext cx="2940826" cy="1412550"/>
          </a:xfrm>
          <a:prstGeom prst="rect">
            <a:avLst/>
          </a:prstGeom>
          <a:noFill/>
          <a:ln>
            <a:noFill/>
          </a:ln>
        </p:spPr>
      </p:pic>
      <p:pic>
        <p:nvPicPr>
          <p:cNvPr id="84" name="Google Shape;84;p17"/>
          <p:cNvPicPr preferRelativeResize="0"/>
          <p:nvPr/>
        </p:nvPicPr>
        <p:blipFill>
          <a:blip r:embed="rId5">
            <a:alphaModFix/>
          </a:blip>
          <a:stretch>
            <a:fillRect/>
          </a:stretch>
        </p:blipFill>
        <p:spPr>
          <a:xfrm>
            <a:off x="4675525" y="2474625"/>
            <a:ext cx="4321499" cy="1951600"/>
          </a:xfrm>
          <a:prstGeom prst="rect">
            <a:avLst/>
          </a:prstGeom>
          <a:noFill/>
          <a:ln>
            <a:noFill/>
          </a:ln>
        </p:spPr>
      </p:pic>
      <p:cxnSp>
        <p:nvCxnSpPr>
          <p:cNvPr id="85" name="Google Shape;85;p17"/>
          <p:cNvCxnSpPr/>
          <p:nvPr/>
        </p:nvCxnSpPr>
        <p:spPr>
          <a:xfrm>
            <a:off x="2723925" y="3377225"/>
            <a:ext cx="1078200" cy="0"/>
          </a:xfrm>
          <a:prstGeom prst="straightConnector1">
            <a:avLst/>
          </a:prstGeom>
          <a:noFill/>
          <a:ln cap="flat" cmpd="sng" w="9525">
            <a:solidFill>
              <a:srgbClr val="FF0000"/>
            </a:solidFill>
            <a:prstDash val="solid"/>
            <a:round/>
            <a:headEnd len="med" w="med" type="none"/>
            <a:tailEnd len="med" w="med" type="none"/>
          </a:ln>
        </p:spPr>
      </p:cxnSp>
      <p:sp>
        <p:nvSpPr>
          <p:cNvPr id="86" name="Google Shape;86;p17"/>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How social media responded to crisis events?</a:t>
            </a:r>
            <a:endParaRPr b="1" sz="3000">
              <a:latin typeface="Proxima Nova"/>
              <a:ea typeface="Proxima Nova"/>
              <a:cs typeface="Proxima Nova"/>
              <a:sym typeface="Proxima Nova"/>
            </a:endParaRPr>
          </a:p>
        </p:txBody>
      </p:sp>
      <p:sp>
        <p:nvSpPr>
          <p:cNvPr id="87" name="Google Shape;87;p17"/>
          <p:cNvSpPr txBox="1"/>
          <p:nvPr/>
        </p:nvSpPr>
        <p:spPr>
          <a:xfrm>
            <a:off x="5209650" y="1336950"/>
            <a:ext cx="724200" cy="519900"/>
          </a:xfrm>
          <a:prstGeom prst="rect">
            <a:avLst/>
          </a:prstGeom>
          <a:noFill/>
          <a:ln cap="flat" cmpd="sng" w="76200">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nvSpPr>
        <p:spPr>
          <a:xfrm>
            <a:off x="525825" y="3064525"/>
            <a:ext cx="724200" cy="519900"/>
          </a:xfrm>
          <a:prstGeom prst="rect">
            <a:avLst/>
          </a:prstGeom>
          <a:noFill/>
          <a:ln cap="flat" cmpd="sng" w="76200">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nvSpPr>
        <p:spPr>
          <a:xfrm>
            <a:off x="1440225" y="3445525"/>
            <a:ext cx="724200" cy="519900"/>
          </a:xfrm>
          <a:prstGeom prst="rect">
            <a:avLst/>
          </a:prstGeom>
          <a:noFill/>
          <a:ln cap="flat" cmpd="sng" w="76200">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txBox="1"/>
          <p:nvPr/>
        </p:nvSpPr>
        <p:spPr>
          <a:xfrm>
            <a:off x="4716825" y="3064525"/>
            <a:ext cx="1540800" cy="519900"/>
          </a:xfrm>
          <a:prstGeom prst="rect">
            <a:avLst/>
          </a:prstGeom>
          <a:noFill/>
          <a:ln cap="flat" cmpd="sng" w="76200">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3231168" y="821425"/>
            <a:ext cx="2978872" cy="3820976"/>
          </a:xfrm>
          <a:prstGeom prst="rect">
            <a:avLst/>
          </a:prstGeom>
          <a:noFill/>
          <a:ln>
            <a:noFill/>
          </a:ln>
        </p:spPr>
      </p:pic>
      <p:pic>
        <p:nvPicPr>
          <p:cNvPr id="96" name="Google Shape;96;p18"/>
          <p:cNvPicPr preferRelativeResize="0"/>
          <p:nvPr/>
        </p:nvPicPr>
        <p:blipFill>
          <a:blip r:embed="rId4">
            <a:alphaModFix/>
          </a:blip>
          <a:stretch>
            <a:fillRect/>
          </a:stretch>
        </p:blipFill>
        <p:spPr>
          <a:xfrm>
            <a:off x="6063874" y="1307050"/>
            <a:ext cx="3080124" cy="2350176"/>
          </a:xfrm>
          <a:prstGeom prst="rect">
            <a:avLst/>
          </a:prstGeom>
          <a:noFill/>
          <a:ln>
            <a:noFill/>
          </a:ln>
        </p:spPr>
      </p:pic>
      <p:cxnSp>
        <p:nvCxnSpPr>
          <p:cNvPr id="97" name="Google Shape;97;p18"/>
          <p:cNvCxnSpPr/>
          <p:nvPr/>
        </p:nvCxnSpPr>
        <p:spPr>
          <a:xfrm>
            <a:off x="371950" y="2617925"/>
            <a:ext cx="1456800" cy="10200"/>
          </a:xfrm>
          <a:prstGeom prst="straightConnector1">
            <a:avLst/>
          </a:prstGeom>
          <a:noFill/>
          <a:ln cap="flat" cmpd="sng" w="9525">
            <a:solidFill>
              <a:srgbClr val="FF0000"/>
            </a:solidFill>
            <a:prstDash val="solid"/>
            <a:round/>
            <a:headEnd len="med" w="med" type="none"/>
            <a:tailEnd len="med" w="med" type="none"/>
          </a:ln>
        </p:spPr>
      </p:cxnSp>
      <p:pic>
        <p:nvPicPr>
          <p:cNvPr id="98" name="Google Shape;98;p18"/>
          <p:cNvPicPr preferRelativeResize="0"/>
          <p:nvPr/>
        </p:nvPicPr>
        <p:blipFill rotWithShape="1">
          <a:blip r:embed="rId5">
            <a:alphaModFix/>
          </a:blip>
          <a:srcRect b="52568" l="0" r="0" t="0"/>
          <a:stretch/>
        </p:blipFill>
        <p:spPr>
          <a:xfrm>
            <a:off x="131725" y="1445225"/>
            <a:ext cx="3556875" cy="1812324"/>
          </a:xfrm>
          <a:prstGeom prst="rect">
            <a:avLst/>
          </a:prstGeom>
          <a:noFill/>
          <a:ln>
            <a:noFill/>
          </a:ln>
        </p:spPr>
      </p:pic>
      <p:sp>
        <p:nvSpPr>
          <p:cNvPr id="99" name="Google Shape;99;p18"/>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How social media responded to crisis events?</a:t>
            </a:r>
            <a:endParaRPr b="1" sz="30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19"/>
          <p:cNvPicPr preferRelativeResize="0"/>
          <p:nvPr/>
        </p:nvPicPr>
        <p:blipFill>
          <a:blip r:embed="rId3">
            <a:alphaModFix/>
          </a:blip>
          <a:stretch>
            <a:fillRect/>
          </a:stretch>
        </p:blipFill>
        <p:spPr>
          <a:xfrm>
            <a:off x="3231168" y="821425"/>
            <a:ext cx="2978872" cy="3820976"/>
          </a:xfrm>
          <a:prstGeom prst="rect">
            <a:avLst/>
          </a:prstGeom>
          <a:noFill/>
          <a:ln>
            <a:noFill/>
          </a:ln>
        </p:spPr>
      </p:pic>
      <p:pic>
        <p:nvPicPr>
          <p:cNvPr id="105" name="Google Shape;105;p19"/>
          <p:cNvPicPr preferRelativeResize="0"/>
          <p:nvPr/>
        </p:nvPicPr>
        <p:blipFill>
          <a:blip r:embed="rId4">
            <a:alphaModFix/>
          </a:blip>
          <a:stretch>
            <a:fillRect/>
          </a:stretch>
        </p:blipFill>
        <p:spPr>
          <a:xfrm>
            <a:off x="6063874" y="1307050"/>
            <a:ext cx="3080124" cy="2350176"/>
          </a:xfrm>
          <a:prstGeom prst="rect">
            <a:avLst/>
          </a:prstGeom>
          <a:noFill/>
          <a:ln>
            <a:noFill/>
          </a:ln>
        </p:spPr>
      </p:pic>
      <p:cxnSp>
        <p:nvCxnSpPr>
          <p:cNvPr id="106" name="Google Shape;106;p19"/>
          <p:cNvCxnSpPr/>
          <p:nvPr/>
        </p:nvCxnSpPr>
        <p:spPr>
          <a:xfrm>
            <a:off x="371950" y="2617925"/>
            <a:ext cx="1456800" cy="10200"/>
          </a:xfrm>
          <a:prstGeom prst="straightConnector1">
            <a:avLst/>
          </a:prstGeom>
          <a:noFill/>
          <a:ln cap="flat" cmpd="sng" w="9525">
            <a:solidFill>
              <a:srgbClr val="FF0000"/>
            </a:solidFill>
            <a:prstDash val="solid"/>
            <a:round/>
            <a:headEnd len="med" w="med" type="none"/>
            <a:tailEnd len="med" w="med" type="none"/>
          </a:ln>
        </p:spPr>
      </p:cxnSp>
      <p:pic>
        <p:nvPicPr>
          <p:cNvPr id="107" name="Google Shape;107;p19"/>
          <p:cNvPicPr preferRelativeResize="0"/>
          <p:nvPr/>
        </p:nvPicPr>
        <p:blipFill rotWithShape="1">
          <a:blip r:embed="rId5">
            <a:alphaModFix/>
          </a:blip>
          <a:srcRect b="52568" l="0" r="0" t="0"/>
          <a:stretch/>
        </p:blipFill>
        <p:spPr>
          <a:xfrm>
            <a:off x="131725" y="1445225"/>
            <a:ext cx="3556875" cy="1812324"/>
          </a:xfrm>
          <a:prstGeom prst="rect">
            <a:avLst/>
          </a:prstGeom>
          <a:noFill/>
          <a:ln>
            <a:noFill/>
          </a:ln>
        </p:spPr>
      </p:pic>
      <p:sp>
        <p:nvSpPr>
          <p:cNvPr id="108" name="Google Shape;108;p19"/>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How social media responded to crisis events?</a:t>
            </a:r>
            <a:endParaRPr b="1" sz="3000">
              <a:latin typeface="Proxima Nova"/>
              <a:ea typeface="Proxima Nova"/>
              <a:cs typeface="Proxima Nova"/>
              <a:sym typeface="Proxima Nova"/>
            </a:endParaRPr>
          </a:p>
        </p:txBody>
      </p:sp>
      <p:sp>
        <p:nvSpPr>
          <p:cNvPr id="109" name="Google Shape;109;p19"/>
          <p:cNvSpPr txBox="1"/>
          <p:nvPr/>
        </p:nvSpPr>
        <p:spPr>
          <a:xfrm>
            <a:off x="227350" y="2432850"/>
            <a:ext cx="2390700" cy="288900"/>
          </a:xfrm>
          <a:prstGeom prst="rect">
            <a:avLst/>
          </a:prstGeom>
          <a:noFill/>
          <a:ln cap="flat" cmpd="sng" w="76200">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txBox="1"/>
          <p:nvPr/>
        </p:nvSpPr>
        <p:spPr>
          <a:xfrm>
            <a:off x="7304875" y="1777438"/>
            <a:ext cx="901500" cy="288900"/>
          </a:xfrm>
          <a:prstGeom prst="rect">
            <a:avLst/>
          </a:prstGeom>
          <a:noFill/>
          <a:ln cap="flat" cmpd="sng" w="76200">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txBox="1"/>
          <p:nvPr/>
        </p:nvSpPr>
        <p:spPr>
          <a:xfrm>
            <a:off x="7152475" y="3072838"/>
            <a:ext cx="901500" cy="288900"/>
          </a:xfrm>
          <a:prstGeom prst="rect">
            <a:avLst/>
          </a:prstGeom>
          <a:noFill/>
          <a:ln cap="flat" cmpd="sng" w="76200">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nvSpPr>
        <p:spPr>
          <a:xfrm>
            <a:off x="3266275" y="3987238"/>
            <a:ext cx="901500" cy="288900"/>
          </a:xfrm>
          <a:prstGeom prst="rect">
            <a:avLst/>
          </a:prstGeom>
          <a:noFill/>
          <a:ln cap="flat" cmpd="sng" w="76200">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txBox="1"/>
          <p:nvPr/>
        </p:nvSpPr>
        <p:spPr>
          <a:xfrm>
            <a:off x="4714075" y="3987250"/>
            <a:ext cx="652200" cy="288900"/>
          </a:xfrm>
          <a:prstGeom prst="rect">
            <a:avLst/>
          </a:prstGeom>
          <a:noFill/>
          <a:ln cap="flat" cmpd="sng" w="76200">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152400" y="152400"/>
            <a:ext cx="8821225" cy="4937801"/>
          </a:xfrm>
          <a:prstGeom prst="rect">
            <a:avLst/>
          </a:prstGeom>
          <a:noFill/>
          <a:ln>
            <a:noFill/>
          </a:ln>
        </p:spPr>
      </p:pic>
      <p:sp>
        <p:nvSpPr>
          <p:cNvPr id="119" name="Google Shape;119;p20"/>
          <p:cNvSpPr txBox="1"/>
          <p:nvPr/>
        </p:nvSpPr>
        <p:spPr>
          <a:xfrm>
            <a:off x="239825" y="524125"/>
            <a:ext cx="2425200" cy="3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Proxima Nova"/>
                <a:ea typeface="Proxima Nova"/>
                <a:cs typeface="Proxima Nova"/>
                <a:sym typeface="Proxima Nova"/>
              </a:rPr>
              <a:t>Solidarity:</a:t>
            </a:r>
            <a:r>
              <a:rPr i="1" lang="en" sz="2400">
                <a:solidFill>
                  <a:schemeClr val="dk1"/>
                </a:solidFill>
                <a:latin typeface="Proxima Nova"/>
                <a:ea typeface="Proxima Nova"/>
                <a:cs typeface="Proxima Nova"/>
                <a:sym typeface="Proxima Nova"/>
              </a:rPr>
              <a:t> </a:t>
            </a:r>
            <a:r>
              <a:rPr lang="en" sz="2400">
                <a:solidFill>
                  <a:schemeClr val="dk1"/>
                </a:solidFill>
                <a:latin typeface="Proxima Nova"/>
                <a:ea typeface="Proxima Nova"/>
                <a:cs typeface="Proxima Nova"/>
                <a:sym typeface="Proxima Nova"/>
              </a:rPr>
              <a:t>community spirit or mutual attachment, social cooperation or charity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2400">
                <a:solidFill>
                  <a:schemeClr val="dk1"/>
                </a:solidFill>
                <a:latin typeface="Proxima Nova"/>
                <a:ea typeface="Proxima Nova"/>
                <a:cs typeface="Proxima Nova"/>
                <a:sym typeface="Proxima Nova"/>
              </a:rPr>
              <a:t>(</a:t>
            </a:r>
            <a:r>
              <a:rPr lang="en">
                <a:solidFill>
                  <a:schemeClr val="dk1"/>
                </a:solidFill>
                <a:latin typeface="Proxima Nova"/>
                <a:ea typeface="Proxima Nova"/>
                <a:cs typeface="Proxima Nova"/>
                <a:sym typeface="Proxima Nova"/>
              </a:rPr>
              <a:t>Kurt Bayertz, 1999</a:t>
            </a:r>
            <a:r>
              <a:rPr lang="en" sz="2400">
                <a:solidFill>
                  <a:schemeClr val="dk1"/>
                </a:solidFill>
                <a:latin typeface="Proxima Nova"/>
                <a:ea typeface="Proxima Nova"/>
                <a:cs typeface="Proxima Nova"/>
                <a:sym typeface="Proxima Nova"/>
              </a:rPr>
              <a:t>)</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p>
        </p:txBody>
      </p:sp>
      <p:sp>
        <p:nvSpPr>
          <p:cNvPr id="120" name="Google Shape;120;p20"/>
          <p:cNvSpPr txBox="1"/>
          <p:nvPr/>
        </p:nvSpPr>
        <p:spPr>
          <a:xfrm>
            <a:off x="6548425" y="800900"/>
            <a:ext cx="2425200" cy="3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u="sng">
                <a:solidFill>
                  <a:schemeClr val="dk1"/>
                </a:solidFill>
                <a:latin typeface="Proxima Nova"/>
                <a:ea typeface="Proxima Nova"/>
                <a:cs typeface="Proxima Nova"/>
                <a:sym typeface="Proxima Nova"/>
              </a:rPr>
              <a:t>Expressional solidarity</a:t>
            </a:r>
            <a:r>
              <a:rPr lang="en" sz="2400">
                <a:solidFill>
                  <a:schemeClr val="dk1"/>
                </a:solidFill>
                <a:latin typeface="Proxima Nova"/>
                <a:ea typeface="Proxima Nova"/>
                <a:cs typeface="Proxima Nova"/>
                <a:sym typeface="Proxima Nova"/>
              </a:rPr>
              <a:t>: Individuals expressing empathy and support for a group they are not directly involved in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2400">
                <a:solidFill>
                  <a:schemeClr val="dk1"/>
                </a:solidFill>
                <a:latin typeface="Proxima Nova"/>
                <a:ea typeface="Proxima Nova"/>
                <a:cs typeface="Proxima Nova"/>
                <a:sym typeface="Proxima Nova"/>
              </a:rPr>
              <a:t>(</a:t>
            </a:r>
            <a:r>
              <a:rPr lang="en">
                <a:solidFill>
                  <a:schemeClr val="dk1"/>
                </a:solidFill>
                <a:latin typeface="Proxima Nova"/>
                <a:ea typeface="Proxima Nova"/>
                <a:cs typeface="Proxima Nova"/>
                <a:sym typeface="Proxima Nova"/>
              </a:rPr>
              <a:t>Ashley E Taylor, 2015</a:t>
            </a:r>
            <a:r>
              <a:rPr lang="en" sz="2400">
                <a:solidFill>
                  <a:schemeClr val="dk1"/>
                </a:solidFill>
                <a:latin typeface="Proxima Nova"/>
                <a:ea typeface="Proxima Nova"/>
                <a:cs typeface="Proxima Nova"/>
                <a:sym typeface="Proxima Nova"/>
              </a:rPr>
              <a:t>)</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2400">
                <a:solidFill>
                  <a:schemeClr val="dk1"/>
                </a:solidFill>
                <a:latin typeface="Proxima Nova"/>
                <a:ea typeface="Proxima Nova"/>
                <a:cs typeface="Proxima Nova"/>
                <a:sym typeface="Proxima Nova"/>
              </a:rPr>
              <a:t>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b="1"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223425" y="776475"/>
            <a:ext cx="4419626" cy="2027925"/>
          </a:xfrm>
          <a:prstGeom prst="rect">
            <a:avLst/>
          </a:prstGeom>
          <a:noFill/>
          <a:ln>
            <a:noFill/>
          </a:ln>
        </p:spPr>
      </p:pic>
      <p:pic>
        <p:nvPicPr>
          <p:cNvPr id="126" name="Google Shape;126;p21"/>
          <p:cNvPicPr preferRelativeResize="0"/>
          <p:nvPr/>
        </p:nvPicPr>
        <p:blipFill>
          <a:blip r:embed="rId4">
            <a:alphaModFix/>
          </a:blip>
          <a:stretch>
            <a:fillRect/>
          </a:stretch>
        </p:blipFill>
        <p:spPr>
          <a:xfrm>
            <a:off x="4705250" y="776475"/>
            <a:ext cx="4231674" cy="1965750"/>
          </a:xfrm>
          <a:prstGeom prst="rect">
            <a:avLst/>
          </a:prstGeom>
          <a:noFill/>
          <a:ln>
            <a:noFill/>
          </a:ln>
        </p:spPr>
      </p:pic>
      <p:sp>
        <p:nvSpPr>
          <p:cNvPr id="127" name="Google Shape;127;p21"/>
          <p:cNvSpPr txBox="1"/>
          <p:nvPr/>
        </p:nvSpPr>
        <p:spPr>
          <a:xfrm>
            <a:off x="985425" y="3050100"/>
            <a:ext cx="7538400" cy="19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roxima Nova"/>
                <a:ea typeface="Proxima Nova"/>
                <a:cs typeface="Proxima Nova"/>
                <a:sym typeface="Proxima Nova"/>
              </a:rPr>
              <a:t>Understanding collective social movements and prosocial behaviors in online social networks, for example #BlackLivesMatter, #NeverAgain, #MeToo</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128" name="Google Shape;128;p21"/>
          <p:cNvSpPr txBox="1"/>
          <p:nvPr>
            <p:ph type="title"/>
          </p:nvPr>
        </p:nvSpPr>
        <p:spPr>
          <a:xfrm>
            <a:off x="0" y="13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Why study Solidarity on social media?</a:t>
            </a:r>
            <a:endParaRPr b="1" sz="30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